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Lst>
  <p:sldSz cx="18288000" cy="10287000"/>
  <p:notesSz cx="6858000" cy="9144000"/>
  <p:embeddedFontLst>
    <p:embeddedFont>
      <p:font typeface="Arial Rounded MT Bold" panose="020F0704030504030204" pitchFamily="3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48"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349F86F3-E920-1F56-D22E-4A490CE45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672" y="5124048"/>
            <a:ext cx="8207896" cy="4437394"/>
          </a:xfrm>
          <a:prstGeom prst="rect">
            <a:avLst/>
          </a:prstGeom>
        </p:spPr>
      </p:pic>
      <p:sp>
        <p:nvSpPr>
          <p:cNvPr id="6" name="TextBox 6"/>
          <p:cNvSpPr txBox="1"/>
          <p:nvPr/>
        </p:nvSpPr>
        <p:spPr>
          <a:xfrm>
            <a:off x="575048" y="2564149"/>
            <a:ext cx="2682184" cy="408078"/>
          </a:xfrm>
          <a:prstGeom prst="rect">
            <a:avLst/>
          </a:prstGeom>
        </p:spPr>
        <p:txBody>
          <a:bodyPr lIns="0" tIns="0" rIns="0" bIns="0" rtlCol="0" anchor="t">
            <a:spAutoFit/>
          </a:bodyPr>
          <a:lstStyle/>
          <a:p>
            <a:pPr>
              <a:lnSpc>
                <a:spcPts val="3118"/>
              </a:lnSpc>
            </a:pPr>
            <a:r>
              <a:rPr lang="en-US" sz="2599" b="1" u="sng" dirty="0">
                <a:solidFill>
                  <a:srgbClr val="FFFFFF">
                    <a:alpha val="89804"/>
                  </a:srgbClr>
                </a:solidFill>
                <a:latin typeface="Arial Rounded MT Bold" panose="020F0704030504030204" pitchFamily="34" charset="0"/>
              </a:rPr>
              <a:t>THE WORLD</a:t>
            </a:r>
          </a:p>
        </p:txBody>
      </p:sp>
      <p:sp>
        <p:nvSpPr>
          <p:cNvPr id="7" name="TextBox 7"/>
          <p:cNvSpPr txBox="1"/>
          <p:nvPr/>
        </p:nvSpPr>
        <p:spPr>
          <a:xfrm>
            <a:off x="4319464" y="3694427"/>
            <a:ext cx="10196674" cy="369332"/>
          </a:xfrm>
          <a:prstGeom prst="rect">
            <a:avLst/>
          </a:prstGeom>
        </p:spPr>
        <p:txBody>
          <a:bodyPr lIns="0" tIns="0" rIns="0" bIns="0" rtlCol="0" anchor="t">
            <a:spAutoFit/>
          </a:bodyPr>
          <a:lstStyle/>
          <a:p>
            <a:pPr algn="ctr"/>
            <a:r>
              <a:rPr lang="en-US" sz="2400" b="1" dirty="0">
                <a:solidFill>
                  <a:schemeClr val="bg1"/>
                </a:solidFill>
                <a:latin typeface="Arial Rounded MT Bold" panose="020F0704030504030204" pitchFamily="34" charset="0"/>
              </a:rPr>
              <a:t>Mathematics in Medicine: VI All‑Russian Conference</a:t>
            </a:r>
          </a:p>
        </p:txBody>
      </p:sp>
      <p:sp>
        <p:nvSpPr>
          <p:cNvPr id="8" name="TextBox 8"/>
          <p:cNvSpPr txBox="1"/>
          <p:nvPr/>
        </p:nvSpPr>
        <p:spPr>
          <a:xfrm>
            <a:off x="761519" y="6943700"/>
            <a:ext cx="8771058" cy="2424125"/>
          </a:xfrm>
          <a:prstGeom prst="rect">
            <a:avLst/>
          </a:prstGeom>
        </p:spPr>
        <p:txBody>
          <a:bodyPr lIns="0" tIns="0" rIns="0" bIns="0" rtlCol="0" anchor="t">
            <a:spAutoFit/>
          </a:bodyPr>
          <a:lstStyle/>
          <a:p>
            <a:pPr>
              <a:lnSpc>
                <a:spcPts val="3219"/>
              </a:lnSpc>
              <a:spcBef>
                <a:spcPct val="0"/>
              </a:spcBef>
            </a:pPr>
            <a:r>
              <a:rPr lang="en-US" b="1" dirty="0">
                <a:solidFill>
                  <a:schemeClr val="bg1"/>
                </a:solidFill>
                <a:latin typeface="Arial Rounded MT Bold" panose="020F0704030504030204" pitchFamily="34" charset="0"/>
              </a:rPr>
              <a:t>On June 25–26, 2026, Yekaterinburg will host the VI All‑Russian Conference with international participation, “Mathematics in Medicine”. The event is dedicated to current interdisciplinary problems related to possible and used applications of mathematical methods, models and information technologies in medicine.</a:t>
            </a:r>
            <a:br>
              <a:rPr lang="en-US" sz="2400" b="1" dirty="0">
                <a:solidFill>
                  <a:schemeClr val="bg1"/>
                </a:solidFill>
                <a:latin typeface="Arial Rounded MT Bold" panose="020F0704030504030204" pitchFamily="34" charset="0"/>
              </a:rPr>
            </a:br>
            <a:endParaRPr lang="en-US" sz="2299" b="1" dirty="0">
              <a:solidFill>
                <a:schemeClr val="bg1"/>
              </a:solidFill>
              <a:latin typeface="Arial Rounded MT Bold" panose="020F0704030504030204" pitchFamily="34" charset="0"/>
            </a:endParaRPr>
          </a:p>
        </p:txBody>
      </p:sp>
      <p:sp>
        <p:nvSpPr>
          <p:cNvPr id="9" name="TextBox 7">
            <a:extLst>
              <a:ext uri="{FF2B5EF4-FFF2-40B4-BE49-F238E27FC236}">
                <a16:creationId xmlns:a16="http://schemas.microsoft.com/office/drawing/2014/main" id="{044BDABE-A307-E4AC-5FA4-6F26E5D9134E}"/>
              </a:ext>
            </a:extLst>
          </p:cNvPr>
          <p:cNvSpPr txBox="1"/>
          <p:nvPr/>
        </p:nvSpPr>
        <p:spPr>
          <a:xfrm>
            <a:off x="2663280" y="2748710"/>
            <a:ext cx="10196674" cy="246221"/>
          </a:xfrm>
          <a:prstGeom prst="rect">
            <a:avLst/>
          </a:prstGeom>
        </p:spPr>
        <p:txBody>
          <a:bodyPr lIns="0" tIns="0" rIns="0" bIns="0" rtlCol="0" anchor="t">
            <a:spAutoFit/>
          </a:bodyPr>
          <a:lstStyle/>
          <a:p>
            <a:r>
              <a:rPr lang="en-US" sz="1600" b="1" dirty="0">
                <a:solidFill>
                  <a:schemeClr val="bg1"/>
                </a:solidFill>
                <a:latin typeface="Arial Rounded MT Bold" panose="020F0704030504030204" pitchFamily="34" charset="0"/>
              </a:rPr>
              <a:t>June 2026</a:t>
            </a:r>
          </a:p>
        </p:txBody>
      </p:sp>
      <p:sp>
        <p:nvSpPr>
          <p:cNvPr id="11" name="TextBox 10">
            <a:extLst>
              <a:ext uri="{FF2B5EF4-FFF2-40B4-BE49-F238E27FC236}">
                <a16:creationId xmlns:a16="http://schemas.microsoft.com/office/drawing/2014/main" id="{4DDDBB5E-6FED-080E-0EF5-C83D57BDF382}"/>
              </a:ext>
            </a:extLst>
          </p:cNvPr>
          <p:cNvSpPr txBox="1"/>
          <p:nvPr/>
        </p:nvSpPr>
        <p:spPr>
          <a:xfrm>
            <a:off x="575048" y="3144624"/>
            <a:ext cx="9144000" cy="400110"/>
          </a:xfrm>
          <a:prstGeom prst="rect">
            <a:avLst/>
          </a:prstGeom>
          <a:noFill/>
        </p:spPr>
        <p:txBody>
          <a:bodyPr wrap="square">
            <a:spAutoFit/>
          </a:bodyPr>
          <a:lstStyle/>
          <a:p>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ГГУ им</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Скорины</a:t>
            </a:r>
            <a:endParaRPr lang="ru-BY" sz="2000" b="1" i="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943E-9A9C-1C0F-6857-A576F90E709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F3C613E-4762-BDFB-42B9-A09B29781020}"/>
              </a:ext>
            </a:extLst>
          </p:cNvPr>
          <p:cNvSpPr txBox="1"/>
          <p:nvPr/>
        </p:nvSpPr>
        <p:spPr>
          <a:xfrm>
            <a:off x="575048" y="2564149"/>
            <a:ext cx="2682184" cy="408078"/>
          </a:xfrm>
          <a:prstGeom prst="rect">
            <a:avLst/>
          </a:prstGeom>
        </p:spPr>
        <p:txBody>
          <a:bodyPr lIns="0" tIns="0" rIns="0" bIns="0" rtlCol="0" anchor="t">
            <a:spAutoFit/>
          </a:bodyPr>
          <a:lstStyle/>
          <a:p>
            <a:pPr>
              <a:lnSpc>
                <a:spcPts val="3118"/>
              </a:lnSpc>
            </a:pPr>
            <a:r>
              <a:rPr lang="en-US" sz="2599" b="1" u="sng" dirty="0">
                <a:solidFill>
                  <a:srgbClr val="FFFFFF">
                    <a:alpha val="89804"/>
                  </a:srgbClr>
                </a:solidFill>
                <a:latin typeface="Arial Rounded MT Bold" panose="020F0704030504030204" pitchFamily="34" charset="0"/>
              </a:rPr>
              <a:t>THE WORLD</a:t>
            </a:r>
          </a:p>
        </p:txBody>
      </p:sp>
      <p:sp>
        <p:nvSpPr>
          <p:cNvPr id="7" name="TextBox 7">
            <a:extLst>
              <a:ext uri="{FF2B5EF4-FFF2-40B4-BE49-F238E27FC236}">
                <a16:creationId xmlns:a16="http://schemas.microsoft.com/office/drawing/2014/main" id="{2F2BB06B-FE5F-64DF-62C0-E7FF869BABAE}"/>
              </a:ext>
            </a:extLst>
          </p:cNvPr>
          <p:cNvSpPr txBox="1"/>
          <p:nvPr/>
        </p:nvSpPr>
        <p:spPr>
          <a:xfrm>
            <a:off x="4319464" y="3694427"/>
            <a:ext cx="10196674" cy="738664"/>
          </a:xfrm>
          <a:prstGeom prst="rect">
            <a:avLst/>
          </a:prstGeom>
        </p:spPr>
        <p:txBody>
          <a:bodyPr lIns="0" tIns="0" rIns="0" bIns="0" rtlCol="0" anchor="t">
            <a:spAutoFit/>
          </a:bodyPr>
          <a:lstStyle/>
          <a:p>
            <a:pPr algn="ctr"/>
            <a:r>
              <a:rPr lang="en-US" sz="2400" b="1" dirty="0">
                <a:solidFill>
                  <a:schemeClr val="bg1"/>
                </a:solidFill>
                <a:latin typeface="Arial Rounded MT Bold" panose="020F0704030504030204" pitchFamily="34" charset="0"/>
              </a:rPr>
              <a:t>XV International Seminar “Discrete Mathematics and Its Applications”</a:t>
            </a:r>
          </a:p>
        </p:txBody>
      </p:sp>
      <p:sp>
        <p:nvSpPr>
          <p:cNvPr id="8" name="TextBox 8">
            <a:extLst>
              <a:ext uri="{FF2B5EF4-FFF2-40B4-BE49-F238E27FC236}">
                <a16:creationId xmlns:a16="http://schemas.microsoft.com/office/drawing/2014/main" id="{99FB729C-D6B9-E177-8DEC-53CDC4F383CE}"/>
              </a:ext>
            </a:extLst>
          </p:cNvPr>
          <p:cNvSpPr txBox="1"/>
          <p:nvPr/>
        </p:nvSpPr>
        <p:spPr>
          <a:xfrm>
            <a:off x="761519" y="6943700"/>
            <a:ext cx="8771058" cy="2820452"/>
          </a:xfrm>
          <a:prstGeom prst="rect">
            <a:avLst/>
          </a:prstGeom>
        </p:spPr>
        <p:txBody>
          <a:bodyPr lIns="0" tIns="0" rIns="0" bIns="0" rtlCol="0" anchor="t">
            <a:spAutoFit/>
          </a:bodyPr>
          <a:lstStyle/>
          <a:p>
            <a:pPr>
              <a:lnSpc>
                <a:spcPts val="3219"/>
              </a:lnSpc>
              <a:spcBef>
                <a:spcPct val="0"/>
              </a:spcBef>
            </a:pPr>
            <a:r>
              <a:rPr lang="en-US" b="1" dirty="0">
                <a:solidFill>
                  <a:schemeClr val="bg1"/>
                </a:solidFill>
                <a:latin typeface="Arial Rounded MT Bold" panose="020F0704030504030204" pitchFamily="34" charset="0"/>
              </a:rPr>
              <a:t>From June 22 to 26, 2026, Lomonosov Moscow State University will hold the XV International Scientific Seminar “Discrete Mathematics and Its Applications” named after Academician O.B. </a:t>
            </a:r>
            <a:r>
              <a:rPr lang="en-US" b="1" dirty="0" err="1">
                <a:solidFill>
                  <a:schemeClr val="bg1"/>
                </a:solidFill>
                <a:latin typeface="Arial Rounded MT Bold" panose="020F0704030504030204" pitchFamily="34" charset="0"/>
              </a:rPr>
              <a:t>Lupanov</a:t>
            </a:r>
            <a:r>
              <a:rPr lang="en-US" b="1" dirty="0">
                <a:solidFill>
                  <a:schemeClr val="bg1"/>
                </a:solidFill>
                <a:latin typeface="Arial Rounded MT Bold" panose="020F0704030504030204" pitchFamily="34" charset="0"/>
              </a:rPr>
              <a:t>. The </a:t>
            </a:r>
            <a:r>
              <a:rPr lang="en-US" b="1" dirty="0" err="1">
                <a:solidFill>
                  <a:schemeClr val="bg1"/>
                </a:solidFill>
                <a:latin typeface="Arial Rounded MT Bold" panose="020F0704030504030204" pitchFamily="34" charset="0"/>
              </a:rPr>
              <a:t>programme</a:t>
            </a:r>
            <a:r>
              <a:rPr lang="en-US" b="1" dirty="0">
                <a:solidFill>
                  <a:schemeClr val="bg1"/>
                </a:solidFill>
                <a:latin typeface="Arial Rounded MT Bold" panose="020F0704030504030204" pitchFamily="34" charset="0"/>
              </a:rPr>
              <a:t> includes: theory of functional systems, synthesis, complexity and reliability of control systems, combinatorial analysis, mathematical theory of intelligent systems, discrete geometry, graph theory, coding theory and mathematical issues of information security.</a:t>
            </a:r>
            <a:endParaRPr lang="en-US" sz="2299" b="1" dirty="0">
              <a:solidFill>
                <a:schemeClr val="bg1"/>
              </a:solidFill>
              <a:latin typeface="Arial Rounded MT Bold" panose="020F0704030504030204" pitchFamily="34" charset="0"/>
            </a:endParaRPr>
          </a:p>
        </p:txBody>
      </p:sp>
      <p:sp>
        <p:nvSpPr>
          <p:cNvPr id="9" name="TextBox 7">
            <a:extLst>
              <a:ext uri="{FF2B5EF4-FFF2-40B4-BE49-F238E27FC236}">
                <a16:creationId xmlns:a16="http://schemas.microsoft.com/office/drawing/2014/main" id="{5C819A98-C34D-BF48-5E06-B688F217CC07}"/>
              </a:ext>
            </a:extLst>
          </p:cNvPr>
          <p:cNvSpPr txBox="1"/>
          <p:nvPr/>
        </p:nvSpPr>
        <p:spPr>
          <a:xfrm>
            <a:off x="2663280" y="2748710"/>
            <a:ext cx="10196674" cy="246221"/>
          </a:xfrm>
          <a:prstGeom prst="rect">
            <a:avLst/>
          </a:prstGeom>
        </p:spPr>
        <p:txBody>
          <a:bodyPr lIns="0" tIns="0" rIns="0" bIns="0" rtlCol="0" anchor="t">
            <a:spAutoFit/>
          </a:bodyPr>
          <a:lstStyle/>
          <a:p>
            <a:r>
              <a:rPr lang="en-US" sz="1600" b="1" dirty="0">
                <a:solidFill>
                  <a:schemeClr val="bg1"/>
                </a:solidFill>
                <a:latin typeface="Arial Rounded MT Bold" panose="020F0704030504030204" pitchFamily="34" charset="0"/>
              </a:rPr>
              <a:t>June 2026</a:t>
            </a:r>
          </a:p>
        </p:txBody>
      </p:sp>
      <p:sp>
        <p:nvSpPr>
          <p:cNvPr id="11" name="TextBox 10">
            <a:extLst>
              <a:ext uri="{FF2B5EF4-FFF2-40B4-BE49-F238E27FC236}">
                <a16:creationId xmlns:a16="http://schemas.microsoft.com/office/drawing/2014/main" id="{8A7A0300-A566-DEB6-05DA-CB879A05FA30}"/>
              </a:ext>
            </a:extLst>
          </p:cNvPr>
          <p:cNvSpPr txBox="1"/>
          <p:nvPr/>
        </p:nvSpPr>
        <p:spPr>
          <a:xfrm>
            <a:off x="575048" y="3144624"/>
            <a:ext cx="9144000" cy="400110"/>
          </a:xfrm>
          <a:prstGeom prst="rect">
            <a:avLst/>
          </a:prstGeom>
          <a:noFill/>
        </p:spPr>
        <p:txBody>
          <a:bodyPr wrap="square">
            <a:spAutoFit/>
          </a:bodyPr>
          <a:lstStyle/>
          <a:p>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ГГУ им</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Скорины</a:t>
            </a:r>
            <a:endParaRPr lang="ru-BY" sz="2000" b="1" i="1" dirty="0">
              <a:effectLst>
                <a:outerShdw blurRad="38100" dist="38100" dir="2700000" algn="tl">
                  <a:srgbClr val="000000">
                    <a:alpha val="43137"/>
                  </a:srgbClr>
                </a:outerShdw>
              </a:effectLst>
            </a:endParaRPr>
          </a:p>
        </p:txBody>
      </p:sp>
      <p:pic>
        <p:nvPicPr>
          <p:cNvPr id="3" name="Рисунок 2">
            <a:extLst>
              <a:ext uri="{FF2B5EF4-FFF2-40B4-BE49-F238E27FC236}">
                <a16:creationId xmlns:a16="http://schemas.microsoft.com/office/drawing/2014/main" id="{3E64A8DF-C053-902A-ABFE-378379A32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096" y="4596868"/>
            <a:ext cx="8000000" cy="5447619"/>
          </a:xfrm>
          <a:prstGeom prst="rect">
            <a:avLst/>
          </a:prstGeom>
        </p:spPr>
      </p:pic>
    </p:spTree>
    <p:extLst>
      <p:ext uri="{BB962C8B-B14F-4D97-AF65-F5344CB8AC3E}">
        <p14:creationId xmlns:p14="http://schemas.microsoft.com/office/powerpoint/2010/main" val="277689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6E0D4-EFD7-E7F4-CEFE-662FEA94D8D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3D0C650-17F0-BAF2-300B-B77E8DA13070}"/>
              </a:ext>
            </a:extLst>
          </p:cNvPr>
          <p:cNvSpPr txBox="1"/>
          <p:nvPr/>
        </p:nvSpPr>
        <p:spPr>
          <a:xfrm>
            <a:off x="575048" y="2564149"/>
            <a:ext cx="2682184" cy="408078"/>
          </a:xfrm>
          <a:prstGeom prst="rect">
            <a:avLst/>
          </a:prstGeom>
        </p:spPr>
        <p:txBody>
          <a:bodyPr lIns="0" tIns="0" rIns="0" bIns="0" rtlCol="0" anchor="t">
            <a:spAutoFit/>
          </a:bodyPr>
          <a:lstStyle/>
          <a:p>
            <a:pPr>
              <a:lnSpc>
                <a:spcPts val="3118"/>
              </a:lnSpc>
            </a:pPr>
            <a:r>
              <a:rPr lang="en-US" sz="2599" b="1" u="sng" dirty="0">
                <a:solidFill>
                  <a:srgbClr val="FFFFFF">
                    <a:alpha val="89804"/>
                  </a:srgbClr>
                </a:solidFill>
                <a:latin typeface="Arial Rounded MT Bold" panose="020F0704030504030204" pitchFamily="34" charset="0"/>
              </a:rPr>
              <a:t>THE WORLD</a:t>
            </a:r>
          </a:p>
        </p:txBody>
      </p:sp>
      <p:sp>
        <p:nvSpPr>
          <p:cNvPr id="7" name="TextBox 7">
            <a:extLst>
              <a:ext uri="{FF2B5EF4-FFF2-40B4-BE49-F238E27FC236}">
                <a16:creationId xmlns:a16="http://schemas.microsoft.com/office/drawing/2014/main" id="{77A8805A-6759-7D12-4A03-3EF5753AF2A8}"/>
              </a:ext>
            </a:extLst>
          </p:cNvPr>
          <p:cNvSpPr txBox="1"/>
          <p:nvPr/>
        </p:nvSpPr>
        <p:spPr>
          <a:xfrm>
            <a:off x="4319464" y="3694427"/>
            <a:ext cx="10196674" cy="738664"/>
          </a:xfrm>
          <a:prstGeom prst="rect">
            <a:avLst/>
          </a:prstGeom>
        </p:spPr>
        <p:txBody>
          <a:bodyPr lIns="0" tIns="0" rIns="0" bIns="0" rtlCol="0" anchor="t">
            <a:spAutoFit/>
          </a:bodyPr>
          <a:lstStyle/>
          <a:p>
            <a:pPr algn="ctr"/>
            <a:r>
              <a:rPr lang="en-US" sz="2400" b="1" dirty="0">
                <a:solidFill>
                  <a:schemeClr val="bg1"/>
                </a:solidFill>
                <a:latin typeface="Arial Rounded MT Bold" panose="020F0704030504030204" pitchFamily="34" charset="0"/>
              </a:rPr>
              <a:t>XV International Seminar “Discrete Mathematics and Its Applications” Numerical Methods and Continuum Mechanics</a:t>
            </a:r>
          </a:p>
        </p:txBody>
      </p:sp>
      <p:sp>
        <p:nvSpPr>
          <p:cNvPr id="8" name="TextBox 8">
            <a:extLst>
              <a:ext uri="{FF2B5EF4-FFF2-40B4-BE49-F238E27FC236}">
                <a16:creationId xmlns:a16="http://schemas.microsoft.com/office/drawing/2014/main" id="{B7863E9E-41E4-72AE-D578-9BAE123B639B}"/>
              </a:ext>
            </a:extLst>
          </p:cNvPr>
          <p:cNvSpPr txBox="1"/>
          <p:nvPr/>
        </p:nvSpPr>
        <p:spPr>
          <a:xfrm>
            <a:off x="761519" y="6943700"/>
            <a:ext cx="8771058" cy="1999715"/>
          </a:xfrm>
          <a:prstGeom prst="rect">
            <a:avLst/>
          </a:prstGeom>
        </p:spPr>
        <p:txBody>
          <a:bodyPr lIns="0" tIns="0" rIns="0" bIns="0" rtlCol="0" anchor="t">
            <a:spAutoFit/>
          </a:bodyPr>
          <a:lstStyle/>
          <a:p>
            <a:pPr>
              <a:lnSpc>
                <a:spcPts val="3219"/>
              </a:lnSpc>
              <a:spcBef>
                <a:spcPct val="0"/>
              </a:spcBef>
            </a:pPr>
            <a:r>
              <a:rPr lang="en-US" b="1" dirty="0">
                <a:solidFill>
                  <a:schemeClr val="bg1"/>
                </a:solidFill>
                <a:latin typeface="Arial Rounded MT Bold" panose="020F0704030504030204" pitchFamily="34" charset="0"/>
              </a:rPr>
              <a:t>On June 15–16, 2026, Moscow will host the scientific conference “Numerical Methods, Continuum Mechanics and Programming”, dedicated to the centenary of the birth of three outstanding scientists – staff members of the Computing Centre of the Russian Academy of Sciences: A.A. Abramov, V.M. Kurochkin and </a:t>
            </a:r>
            <a:r>
              <a:rPr lang="en-US" b="1" dirty="0" err="1">
                <a:solidFill>
                  <a:schemeClr val="bg1"/>
                </a:solidFill>
                <a:latin typeface="Arial Rounded MT Bold" panose="020F0704030504030204" pitchFamily="34" charset="0"/>
              </a:rPr>
              <a:t>Yu.D</a:t>
            </a:r>
            <a:r>
              <a:rPr lang="en-US" b="1" dirty="0">
                <a:solidFill>
                  <a:schemeClr val="bg1"/>
                </a:solidFill>
                <a:latin typeface="Arial Rounded MT Bold" panose="020F0704030504030204" pitchFamily="34" charset="0"/>
              </a:rPr>
              <a:t>. </a:t>
            </a:r>
            <a:r>
              <a:rPr lang="en-US" b="1" dirty="0" err="1">
                <a:solidFill>
                  <a:schemeClr val="bg1"/>
                </a:solidFill>
                <a:latin typeface="Arial Rounded MT Bold" panose="020F0704030504030204" pitchFamily="34" charset="0"/>
              </a:rPr>
              <a:t>Shmyglevsky</a:t>
            </a:r>
            <a:r>
              <a:rPr lang="en-US" b="1" dirty="0">
                <a:solidFill>
                  <a:schemeClr val="bg1"/>
                </a:solidFill>
                <a:latin typeface="Arial Rounded MT Bold" panose="020F0704030504030204" pitchFamily="34" charset="0"/>
              </a:rPr>
              <a:t>.</a:t>
            </a:r>
            <a:endParaRPr lang="en-US" sz="2299" b="1" dirty="0">
              <a:solidFill>
                <a:schemeClr val="bg1"/>
              </a:solidFill>
              <a:latin typeface="Arial Rounded MT Bold" panose="020F0704030504030204" pitchFamily="34" charset="0"/>
            </a:endParaRPr>
          </a:p>
        </p:txBody>
      </p:sp>
      <p:sp>
        <p:nvSpPr>
          <p:cNvPr id="9" name="TextBox 7">
            <a:extLst>
              <a:ext uri="{FF2B5EF4-FFF2-40B4-BE49-F238E27FC236}">
                <a16:creationId xmlns:a16="http://schemas.microsoft.com/office/drawing/2014/main" id="{D6BA9015-10CC-D6CE-5F2A-244DD04C0060}"/>
              </a:ext>
            </a:extLst>
          </p:cNvPr>
          <p:cNvSpPr txBox="1"/>
          <p:nvPr/>
        </p:nvSpPr>
        <p:spPr>
          <a:xfrm>
            <a:off x="2663280" y="2748710"/>
            <a:ext cx="10196674" cy="246221"/>
          </a:xfrm>
          <a:prstGeom prst="rect">
            <a:avLst/>
          </a:prstGeom>
        </p:spPr>
        <p:txBody>
          <a:bodyPr lIns="0" tIns="0" rIns="0" bIns="0" rtlCol="0" anchor="t">
            <a:spAutoFit/>
          </a:bodyPr>
          <a:lstStyle/>
          <a:p>
            <a:r>
              <a:rPr lang="en-US" sz="1600" b="1" dirty="0">
                <a:solidFill>
                  <a:schemeClr val="bg1"/>
                </a:solidFill>
                <a:latin typeface="Arial Rounded MT Bold" panose="020F0704030504030204" pitchFamily="34" charset="0"/>
              </a:rPr>
              <a:t>June 2026</a:t>
            </a:r>
          </a:p>
        </p:txBody>
      </p:sp>
      <p:sp>
        <p:nvSpPr>
          <p:cNvPr id="11" name="TextBox 10">
            <a:extLst>
              <a:ext uri="{FF2B5EF4-FFF2-40B4-BE49-F238E27FC236}">
                <a16:creationId xmlns:a16="http://schemas.microsoft.com/office/drawing/2014/main" id="{3F1D9453-D734-931A-F63E-F788CAE3B25C}"/>
              </a:ext>
            </a:extLst>
          </p:cNvPr>
          <p:cNvSpPr txBox="1"/>
          <p:nvPr/>
        </p:nvSpPr>
        <p:spPr>
          <a:xfrm>
            <a:off x="575048" y="3144624"/>
            <a:ext cx="9144000" cy="400110"/>
          </a:xfrm>
          <a:prstGeom prst="rect">
            <a:avLst/>
          </a:prstGeom>
          <a:noFill/>
        </p:spPr>
        <p:txBody>
          <a:bodyPr wrap="square">
            <a:spAutoFit/>
          </a:bodyPr>
          <a:lstStyle/>
          <a:p>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ГГУ им</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Скорины</a:t>
            </a:r>
            <a:endParaRPr lang="ru-BY" sz="2000" b="1" i="1" dirty="0">
              <a:effectLst>
                <a:outerShdw blurRad="38100" dist="38100" dir="2700000" algn="tl">
                  <a:srgbClr val="000000">
                    <a:alpha val="43137"/>
                  </a:srgbClr>
                </a:outerShdw>
              </a:effectLst>
            </a:endParaRPr>
          </a:p>
        </p:txBody>
      </p:sp>
      <p:pic>
        <p:nvPicPr>
          <p:cNvPr id="3" name="Рисунок 2">
            <a:extLst>
              <a:ext uri="{FF2B5EF4-FFF2-40B4-BE49-F238E27FC236}">
                <a16:creationId xmlns:a16="http://schemas.microsoft.com/office/drawing/2014/main" id="{B9441F4E-35DE-23D6-5A03-A3171F974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2512" y="4591540"/>
            <a:ext cx="3585384" cy="5086653"/>
          </a:xfrm>
          <a:prstGeom prst="rect">
            <a:avLst/>
          </a:prstGeom>
        </p:spPr>
      </p:pic>
      <p:pic>
        <p:nvPicPr>
          <p:cNvPr id="5" name="Рисунок 4">
            <a:extLst>
              <a:ext uri="{FF2B5EF4-FFF2-40B4-BE49-F238E27FC236}">
                <a16:creationId xmlns:a16="http://schemas.microsoft.com/office/drawing/2014/main" id="{508F2761-91F6-9826-84A9-B8502F450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588" y="6943700"/>
            <a:ext cx="3585384" cy="2647950"/>
          </a:xfrm>
          <a:prstGeom prst="rect">
            <a:avLst/>
          </a:prstGeom>
        </p:spPr>
      </p:pic>
    </p:spTree>
    <p:extLst>
      <p:ext uri="{BB962C8B-B14F-4D97-AF65-F5344CB8AC3E}">
        <p14:creationId xmlns:p14="http://schemas.microsoft.com/office/powerpoint/2010/main" val="183203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39BD-396C-E18D-1545-DD71476A474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3EADC9A9-E70A-41D6-0DE2-EE13BAB2A184}"/>
              </a:ext>
            </a:extLst>
          </p:cNvPr>
          <p:cNvSpPr txBox="1"/>
          <p:nvPr/>
        </p:nvSpPr>
        <p:spPr>
          <a:xfrm>
            <a:off x="575048" y="2564149"/>
            <a:ext cx="2682184" cy="408078"/>
          </a:xfrm>
          <a:prstGeom prst="rect">
            <a:avLst/>
          </a:prstGeom>
        </p:spPr>
        <p:txBody>
          <a:bodyPr lIns="0" tIns="0" rIns="0" bIns="0" rtlCol="0" anchor="t">
            <a:spAutoFit/>
          </a:bodyPr>
          <a:lstStyle/>
          <a:p>
            <a:pPr>
              <a:lnSpc>
                <a:spcPts val="3118"/>
              </a:lnSpc>
            </a:pPr>
            <a:r>
              <a:rPr lang="en-US" sz="2599" b="1" u="sng" dirty="0">
                <a:solidFill>
                  <a:srgbClr val="FFFFFF">
                    <a:alpha val="89804"/>
                  </a:srgbClr>
                </a:solidFill>
                <a:latin typeface="Arial Rounded MT Bold" panose="020F0704030504030204" pitchFamily="34" charset="0"/>
              </a:rPr>
              <a:t>THE WORLD</a:t>
            </a:r>
          </a:p>
        </p:txBody>
      </p:sp>
      <p:sp>
        <p:nvSpPr>
          <p:cNvPr id="7" name="TextBox 7">
            <a:extLst>
              <a:ext uri="{FF2B5EF4-FFF2-40B4-BE49-F238E27FC236}">
                <a16:creationId xmlns:a16="http://schemas.microsoft.com/office/drawing/2014/main" id="{5C4D77BD-B2BE-1731-471D-49C19B76BA3B}"/>
              </a:ext>
            </a:extLst>
          </p:cNvPr>
          <p:cNvSpPr txBox="1"/>
          <p:nvPr/>
        </p:nvSpPr>
        <p:spPr>
          <a:xfrm>
            <a:off x="4319464" y="3694427"/>
            <a:ext cx="10196674" cy="369332"/>
          </a:xfrm>
          <a:prstGeom prst="rect">
            <a:avLst/>
          </a:prstGeom>
        </p:spPr>
        <p:txBody>
          <a:bodyPr lIns="0" tIns="0" rIns="0" bIns="0" rtlCol="0" anchor="t">
            <a:spAutoFit/>
          </a:bodyPr>
          <a:lstStyle/>
          <a:p>
            <a:pPr algn="ctr"/>
            <a:r>
              <a:rPr lang="en-US" sz="2400" b="1" dirty="0">
                <a:solidFill>
                  <a:schemeClr val="bg1"/>
                </a:solidFill>
                <a:latin typeface="Arial Rounded MT Bold" panose="020F0704030504030204" pitchFamily="34" charset="0"/>
              </a:rPr>
              <a:t>Prize for Young Mathematicians of Russia</a:t>
            </a:r>
          </a:p>
        </p:txBody>
      </p:sp>
      <p:sp>
        <p:nvSpPr>
          <p:cNvPr id="8" name="TextBox 8">
            <a:extLst>
              <a:ext uri="{FF2B5EF4-FFF2-40B4-BE49-F238E27FC236}">
                <a16:creationId xmlns:a16="http://schemas.microsoft.com/office/drawing/2014/main" id="{489A5101-3BF6-682F-A926-608E777CD6FD}"/>
              </a:ext>
            </a:extLst>
          </p:cNvPr>
          <p:cNvSpPr txBox="1"/>
          <p:nvPr/>
        </p:nvSpPr>
        <p:spPr>
          <a:xfrm>
            <a:off x="761519" y="6943700"/>
            <a:ext cx="8771058" cy="2424125"/>
          </a:xfrm>
          <a:prstGeom prst="rect">
            <a:avLst/>
          </a:prstGeom>
        </p:spPr>
        <p:txBody>
          <a:bodyPr lIns="0" tIns="0" rIns="0" bIns="0" rtlCol="0" anchor="t">
            <a:spAutoFit/>
          </a:bodyPr>
          <a:lstStyle/>
          <a:p>
            <a:pPr>
              <a:lnSpc>
                <a:spcPts val="3219"/>
              </a:lnSpc>
              <a:spcBef>
                <a:spcPct val="0"/>
              </a:spcBef>
            </a:pPr>
            <a:r>
              <a:rPr lang="en-US" b="1" dirty="0">
                <a:solidFill>
                  <a:schemeClr val="bg1"/>
                </a:solidFill>
                <a:latin typeface="Arial Rounded MT Bold" panose="020F0704030504030204" pitchFamily="34" charset="0"/>
              </a:rPr>
              <a:t>The next award ceremony of the Prize for Young Mathematicians of Russia will take place in 2026. The prize is awarded to Russian citizens for significant achievements in scientific research in the mathematical sciences in three categories: for students, postgraduates and young scientists under 35. The coordination of the Jury is carried out by the Sirius International Mathematical Centre. Nominations for the prize are accepted until July 12, 2026.</a:t>
            </a:r>
            <a:endParaRPr lang="en-US" sz="2299" b="1" dirty="0">
              <a:solidFill>
                <a:schemeClr val="bg1"/>
              </a:solidFill>
              <a:latin typeface="Arial Rounded MT Bold" panose="020F0704030504030204" pitchFamily="34" charset="0"/>
            </a:endParaRPr>
          </a:p>
        </p:txBody>
      </p:sp>
      <p:sp>
        <p:nvSpPr>
          <p:cNvPr id="9" name="TextBox 7">
            <a:extLst>
              <a:ext uri="{FF2B5EF4-FFF2-40B4-BE49-F238E27FC236}">
                <a16:creationId xmlns:a16="http://schemas.microsoft.com/office/drawing/2014/main" id="{B3F1CEED-5420-561B-B7EF-D89F9AFBDBDB}"/>
              </a:ext>
            </a:extLst>
          </p:cNvPr>
          <p:cNvSpPr txBox="1"/>
          <p:nvPr/>
        </p:nvSpPr>
        <p:spPr>
          <a:xfrm>
            <a:off x="2663280" y="2748710"/>
            <a:ext cx="10196674" cy="246221"/>
          </a:xfrm>
          <a:prstGeom prst="rect">
            <a:avLst/>
          </a:prstGeom>
        </p:spPr>
        <p:txBody>
          <a:bodyPr lIns="0" tIns="0" rIns="0" bIns="0" rtlCol="0" anchor="t">
            <a:spAutoFit/>
          </a:bodyPr>
          <a:lstStyle/>
          <a:p>
            <a:r>
              <a:rPr lang="en-US" sz="1600" b="1" dirty="0">
                <a:solidFill>
                  <a:schemeClr val="bg1"/>
                </a:solidFill>
                <a:latin typeface="Arial Rounded MT Bold" panose="020F0704030504030204" pitchFamily="34" charset="0"/>
              </a:rPr>
              <a:t>June 2026</a:t>
            </a:r>
          </a:p>
        </p:txBody>
      </p:sp>
      <p:sp>
        <p:nvSpPr>
          <p:cNvPr id="11" name="TextBox 10">
            <a:extLst>
              <a:ext uri="{FF2B5EF4-FFF2-40B4-BE49-F238E27FC236}">
                <a16:creationId xmlns:a16="http://schemas.microsoft.com/office/drawing/2014/main" id="{68073EF9-581B-4BD2-0CA9-5C61C985DC3D}"/>
              </a:ext>
            </a:extLst>
          </p:cNvPr>
          <p:cNvSpPr txBox="1"/>
          <p:nvPr/>
        </p:nvSpPr>
        <p:spPr>
          <a:xfrm>
            <a:off x="575048" y="3144624"/>
            <a:ext cx="9144000" cy="400110"/>
          </a:xfrm>
          <a:prstGeom prst="rect">
            <a:avLst/>
          </a:prstGeom>
          <a:noFill/>
        </p:spPr>
        <p:txBody>
          <a:bodyPr wrap="square">
            <a:spAutoFit/>
          </a:bodyPr>
          <a:lstStyle/>
          <a:p>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ГГУ им</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a:t>
            </a:r>
            <a:r>
              <a:rPr lang="en-US"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i="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Скорины</a:t>
            </a:r>
            <a:endParaRPr lang="ru-BY" sz="2000" b="1" i="1" dirty="0">
              <a:effectLst>
                <a:outerShdw blurRad="38100" dist="38100" dir="2700000" algn="tl">
                  <a:srgbClr val="000000">
                    <a:alpha val="43137"/>
                  </a:srgbClr>
                </a:outerShdw>
              </a:effectLst>
            </a:endParaRPr>
          </a:p>
        </p:txBody>
      </p:sp>
      <p:pic>
        <p:nvPicPr>
          <p:cNvPr id="5" name="Рисунок 4">
            <a:extLst>
              <a:ext uri="{FF2B5EF4-FFF2-40B4-BE49-F238E27FC236}">
                <a16:creationId xmlns:a16="http://schemas.microsoft.com/office/drawing/2014/main" id="{8D240DE7-2652-0016-EA95-F6004BD6D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2" y="5256929"/>
            <a:ext cx="6326212" cy="4110896"/>
          </a:xfrm>
          <a:prstGeom prst="rect">
            <a:avLst/>
          </a:prstGeom>
        </p:spPr>
      </p:pic>
    </p:spTree>
    <p:extLst>
      <p:ext uri="{BB962C8B-B14F-4D97-AF65-F5344CB8AC3E}">
        <p14:creationId xmlns:p14="http://schemas.microsoft.com/office/powerpoint/2010/main" val="1111616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347</Words>
  <Application>Microsoft Office PowerPoint</Application>
  <PresentationFormat>Произвольный</PresentationFormat>
  <Paragraphs>20</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 Rounded MT Bold</vt: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Series Bible Presentation in Dark Brown Light Brown White Personal &amp; Authentic Style</dc:title>
  <dc:creator>Evelina</dc:creator>
  <cp:lastModifiedBy>Its Really Vano</cp:lastModifiedBy>
  <cp:revision>3</cp:revision>
  <dcterms:created xsi:type="dcterms:W3CDTF">2006-08-16T00:00:00Z</dcterms:created>
  <dcterms:modified xsi:type="dcterms:W3CDTF">2026-05-24T19:04:18Z</dcterms:modified>
  <dc:identifier>DAFkHgowIKc</dc:identifier>
</cp:coreProperties>
</file>