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60" r:id="rId5"/>
    <p:sldId id="259"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99" d="100"/>
          <a:sy n="99" d="100"/>
        </p:scale>
        <p:origin x="-2022" y="-87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1560678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bc9bf6cbeaf7d6a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bc9bf6cbeaf7d6a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bc9bf6cbeaf7d6a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bc9bf6cbeaf7d6a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bc9bf6cbeaf7d6a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bc9bf6cbeaf7d6a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bc9bf6cbeaf7d6a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bc9bf6cbeaf7d6a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012851"/>
            <a:ext cx="8832300" cy="1117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u" b="1" u="sng" dirty="0">
                <a:solidFill>
                  <a:schemeClr val="tx1"/>
                </a:solidFill>
              </a:rPr>
              <a:t>Events in </a:t>
            </a:r>
            <a:r>
              <a:rPr lang="en-US" b="1" u="sng" dirty="0" err="1" smtClean="0">
                <a:solidFill>
                  <a:schemeClr val="tx1"/>
                </a:solidFill>
              </a:rPr>
              <a:t>september</a:t>
            </a:r>
            <a:r>
              <a:rPr lang="ru" b="1" u="sng" dirty="0" smtClean="0">
                <a:solidFill>
                  <a:schemeClr val="tx1"/>
                </a:solidFill>
              </a:rPr>
              <a:t> 2025</a:t>
            </a:r>
            <a:r>
              <a:rPr lang="en-US" b="1" u="sng" dirty="0" smtClean="0">
                <a:solidFill>
                  <a:schemeClr val="tx1"/>
                </a:solidFill>
              </a:rPr>
              <a:t> </a:t>
            </a:r>
            <a:endParaRPr b="1" u="sng" dirty="0">
              <a:solidFill>
                <a:schemeClr val="tx1"/>
              </a:solidFill>
            </a:endParaRPr>
          </a:p>
        </p:txBody>
      </p:sp>
      <p:sp>
        <p:nvSpPr>
          <p:cNvPr id="56" name="Google Shape;56;p13"/>
          <p:cNvSpPr/>
          <p:nvPr/>
        </p:nvSpPr>
        <p:spPr>
          <a:xfrm rot="993363">
            <a:off x="7817141" y="559318"/>
            <a:ext cx="3897484" cy="4024866"/>
          </a:xfrm>
          <a:prstGeom prst="roundRect">
            <a:avLst>
              <a:gd name="adj" fmla="val 16667"/>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3"/>
          <p:cNvSpPr/>
          <p:nvPr/>
        </p:nvSpPr>
        <p:spPr>
          <a:xfrm rot="1288627">
            <a:off x="-2054961" y="2837416"/>
            <a:ext cx="4045289" cy="4254868"/>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13"/>
          <p:cNvSpPr/>
          <p:nvPr/>
        </p:nvSpPr>
        <p:spPr>
          <a:xfrm rot="-5140712">
            <a:off x="-1456536" y="-959701"/>
            <a:ext cx="4045000" cy="2208585"/>
          </a:xfrm>
          <a:prstGeom prst="parallelogram">
            <a:avLst>
              <a:gd name="adj" fmla="val 25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6007382" y="3740807"/>
            <a:ext cx="1959300" cy="465253"/>
          </a:xfrm>
          <a:prstGeom prst="rect">
            <a:avLst/>
          </a:prstGeom>
          <a:solidFill>
            <a:srgbClr val="073763"/>
          </a:solidFill>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US" b="1" dirty="0" smtClean="0">
                <a:solidFill>
                  <a:srgbClr val="FFFFFF"/>
                </a:solidFill>
              </a:rPr>
              <a:t>September 8</a:t>
            </a:r>
            <a:endParaRPr b="1" dirty="0">
              <a:solidFill>
                <a:srgbClr val="FFFFFF"/>
              </a:solidFill>
            </a:endParaRPr>
          </a:p>
        </p:txBody>
      </p:sp>
      <p:sp>
        <p:nvSpPr>
          <p:cNvPr id="66" name="Google Shape;66;p14"/>
          <p:cNvSpPr txBox="1"/>
          <p:nvPr/>
        </p:nvSpPr>
        <p:spPr>
          <a:xfrm>
            <a:off x="713486" y="355418"/>
            <a:ext cx="3945141" cy="4185731"/>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spAutoFit/>
          </a:bodyPr>
          <a:lstStyle/>
          <a:p>
            <a:pPr lvl="0" algn="just"/>
            <a:r>
              <a:rPr lang="en-US" sz="2000" b="1" dirty="0">
                <a:solidFill>
                  <a:schemeClr val="tx1"/>
                </a:solidFill>
              </a:rPr>
              <a:t>September 8 — 120 years since his death (1905)</a:t>
            </a:r>
          </a:p>
          <a:p>
            <a:pPr lvl="0" algn="just"/>
            <a:r>
              <a:rPr lang="en-US" sz="2000" b="1" dirty="0">
                <a:solidFill>
                  <a:schemeClr val="tx1"/>
                </a:solidFill>
              </a:rPr>
              <a:t>Leopold </a:t>
            </a:r>
            <a:r>
              <a:rPr lang="en-US" sz="2000" b="1" dirty="0" err="1">
                <a:solidFill>
                  <a:schemeClr val="tx1"/>
                </a:solidFill>
              </a:rPr>
              <a:t>Kronecker</a:t>
            </a:r>
            <a:endParaRPr lang="en-US" sz="2000" b="1" dirty="0">
              <a:solidFill>
                <a:schemeClr val="tx1"/>
              </a:solidFill>
            </a:endParaRPr>
          </a:p>
          <a:p>
            <a:pPr lvl="0" algn="just"/>
            <a:r>
              <a:rPr lang="en-US" sz="2000" b="1" dirty="0">
                <a:solidFill>
                  <a:schemeClr val="tx1"/>
                </a:solidFill>
              </a:rPr>
              <a:t>Contribution: </a:t>
            </a:r>
            <a:r>
              <a:rPr lang="en-US" sz="2000" b="1" dirty="0" smtClean="0">
                <a:solidFill>
                  <a:schemeClr val="tx1"/>
                </a:solidFill>
              </a:rPr>
              <a:t>Germany </a:t>
            </a:r>
            <a:r>
              <a:rPr lang="en-US" sz="2000" b="1" dirty="0">
                <a:solidFill>
                  <a:schemeClr val="tx1"/>
                </a:solidFill>
              </a:rPr>
              <a:t>mathematician, known for his famous phrase "God created integers, everything else is the work of man." He made significant contributions to number theory and algebra. The </a:t>
            </a:r>
            <a:r>
              <a:rPr lang="en-US" sz="2000" b="1" dirty="0" err="1">
                <a:solidFill>
                  <a:schemeClr val="tx1"/>
                </a:solidFill>
              </a:rPr>
              <a:t>Kronecker-Weberer</a:t>
            </a:r>
            <a:r>
              <a:rPr lang="en-US" sz="2000" b="1" dirty="0">
                <a:solidFill>
                  <a:schemeClr val="tx1"/>
                </a:solidFill>
              </a:rPr>
              <a:t> theorem is a key result in the theory of class fields.</a:t>
            </a:r>
            <a:endParaRPr sz="2000" b="1"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33823" y="147648"/>
            <a:ext cx="3302568" cy="30700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800115" y="1286365"/>
            <a:ext cx="1959300" cy="465253"/>
          </a:xfrm>
          <a:prstGeom prst="rect">
            <a:avLst/>
          </a:prstGeom>
          <a:solidFill>
            <a:srgbClr val="073763"/>
          </a:solidFill>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US" b="1" dirty="0" smtClean="0">
                <a:solidFill>
                  <a:srgbClr val="FFFFFF"/>
                </a:solidFill>
              </a:rPr>
              <a:t>September 8-9</a:t>
            </a:r>
            <a:endParaRPr b="1" dirty="0">
              <a:solidFill>
                <a:srgbClr val="FFFFFF"/>
              </a:solidFill>
            </a:endParaRPr>
          </a:p>
        </p:txBody>
      </p:sp>
      <p:sp>
        <p:nvSpPr>
          <p:cNvPr id="66" name="Google Shape;66;p14"/>
          <p:cNvSpPr txBox="1"/>
          <p:nvPr/>
        </p:nvSpPr>
        <p:spPr>
          <a:xfrm>
            <a:off x="280350" y="3217725"/>
            <a:ext cx="8583300" cy="1661963"/>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spAutoFit/>
          </a:bodyPr>
          <a:lstStyle/>
          <a:p>
            <a:pPr lvl="0" algn="just"/>
            <a:r>
              <a:rPr lang="en-US" sz="2400" b="1" dirty="0">
                <a:solidFill>
                  <a:schemeClr val="tx1"/>
                </a:solidFill>
              </a:rPr>
              <a:t>Annual Symposium of the European Mathematical Society "Differential Equations in Mathematical Physics".</a:t>
            </a:r>
          </a:p>
          <a:p>
            <a:pPr lvl="0" algn="just"/>
            <a:r>
              <a:rPr lang="en-US" sz="2400" b="1" dirty="0">
                <a:solidFill>
                  <a:schemeClr val="tx1"/>
                </a:solidFill>
              </a:rPr>
              <a:t>Location: Warsaw</a:t>
            </a:r>
          </a:p>
          <a:p>
            <a:pPr lvl="0" algn="just"/>
            <a:r>
              <a:rPr lang="en-US" sz="2400" b="1" dirty="0">
                <a:solidFill>
                  <a:schemeClr val="tx1"/>
                </a:solidFill>
              </a:rPr>
              <a:t>Program: More than 100 reports</a:t>
            </a:r>
            <a:endParaRPr sz="24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4727" y="327476"/>
            <a:ext cx="5238157" cy="257935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8970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6373142" y="4322117"/>
            <a:ext cx="1959300" cy="465253"/>
          </a:xfrm>
          <a:prstGeom prst="rect">
            <a:avLst/>
          </a:prstGeom>
          <a:solidFill>
            <a:srgbClr val="073763"/>
          </a:solidFill>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US" b="1" dirty="0" smtClean="0">
                <a:solidFill>
                  <a:srgbClr val="FFFFFF"/>
                </a:solidFill>
              </a:rPr>
              <a:t>September 20</a:t>
            </a:r>
            <a:endParaRPr b="1" dirty="0">
              <a:solidFill>
                <a:srgbClr val="FFFFFF"/>
              </a:solidFill>
            </a:endParaRPr>
          </a:p>
        </p:txBody>
      </p:sp>
      <p:sp>
        <p:nvSpPr>
          <p:cNvPr id="66" name="Google Shape;66;p14"/>
          <p:cNvSpPr txBox="1"/>
          <p:nvPr/>
        </p:nvSpPr>
        <p:spPr>
          <a:xfrm>
            <a:off x="280350" y="618905"/>
            <a:ext cx="4397528" cy="3877954"/>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spAutoFit/>
          </a:bodyPr>
          <a:lstStyle/>
          <a:p>
            <a:pPr lvl="0" algn="just"/>
            <a:r>
              <a:rPr lang="en-US" sz="2400" b="1" dirty="0">
                <a:solidFill>
                  <a:schemeClr val="tx1"/>
                </a:solidFill>
              </a:rPr>
              <a:t>September 20 (Saturday)</a:t>
            </a:r>
          </a:p>
          <a:p>
            <a:pPr lvl="0" algn="just"/>
            <a:r>
              <a:rPr lang="en-US" sz="2400" b="1" dirty="0">
                <a:solidFill>
                  <a:schemeClr val="tx1"/>
                </a:solidFill>
              </a:rPr>
              <a:t>Workshop "Mathematics and Artificial Intelligence: Basic Algorithms" for teachers and students.</a:t>
            </a:r>
          </a:p>
          <a:p>
            <a:pPr lvl="0" algn="just"/>
            <a:r>
              <a:rPr lang="en-US" sz="2400" b="1" dirty="0">
                <a:solidFill>
                  <a:schemeClr val="tx1"/>
                </a:solidFill>
              </a:rPr>
              <a:t>Location: Online, MIT </a:t>
            </a:r>
            <a:r>
              <a:rPr lang="en-US" sz="2400" b="1" dirty="0" err="1">
                <a:solidFill>
                  <a:schemeClr val="tx1"/>
                </a:solidFill>
              </a:rPr>
              <a:t>OpenCourseWare</a:t>
            </a:r>
            <a:r>
              <a:rPr lang="en-US" sz="2400" b="1" dirty="0">
                <a:solidFill>
                  <a:schemeClr val="tx1"/>
                </a:solidFill>
              </a:rPr>
              <a:t> platform.</a:t>
            </a:r>
          </a:p>
          <a:p>
            <a:pPr lvl="0" algn="just"/>
            <a:r>
              <a:rPr lang="en-US" sz="2400" b="1" dirty="0">
                <a:solidFill>
                  <a:schemeClr val="tx1"/>
                </a:solidFill>
              </a:rPr>
              <a:t>Link for participation: will be published on September 10 on the course website.</a:t>
            </a:r>
            <a:endParaRPr sz="2400" b="1"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7085" y="385905"/>
            <a:ext cx="3680299" cy="3680299"/>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61345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665361" y="229410"/>
            <a:ext cx="1959300" cy="465253"/>
          </a:xfrm>
          <a:prstGeom prst="rect">
            <a:avLst/>
          </a:prstGeom>
          <a:solidFill>
            <a:schemeClr val="bg1"/>
          </a:solidFill>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US" b="1" dirty="0" smtClean="0">
                <a:ln>
                  <a:solidFill>
                    <a:schemeClr val="tx1"/>
                  </a:solidFill>
                </a:ln>
                <a:solidFill>
                  <a:schemeClr val="accent1">
                    <a:lumMod val="75000"/>
                  </a:schemeClr>
                </a:solidFill>
              </a:rPr>
              <a:t>September 28</a:t>
            </a:r>
            <a:endParaRPr b="1" dirty="0">
              <a:ln>
                <a:solidFill>
                  <a:schemeClr val="tx1"/>
                </a:solidFill>
              </a:ln>
              <a:solidFill>
                <a:schemeClr val="accent1">
                  <a:lumMod val="75000"/>
                </a:schemeClr>
              </a:solidFill>
            </a:endParaRPr>
          </a:p>
        </p:txBody>
      </p:sp>
      <p:sp>
        <p:nvSpPr>
          <p:cNvPr id="66" name="Google Shape;66;p14"/>
          <p:cNvSpPr txBox="1"/>
          <p:nvPr/>
        </p:nvSpPr>
        <p:spPr>
          <a:xfrm>
            <a:off x="3821228" y="737741"/>
            <a:ext cx="5120031" cy="3877954"/>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t" anchorCtr="0">
            <a:spAutoFit/>
          </a:bodyPr>
          <a:lstStyle/>
          <a:p>
            <a:pPr lvl="0" algn="just"/>
            <a:r>
              <a:rPr lang="en-US" sz="2000" b="1" dirty="0">
                <a:solidFill>
                  <a:schemeClr val="tx1"/>
                </a:solidFill>
              </a:rPr>
              <a:t>September 28 — 115 years old (1910)</a:t>
            </a:r>
          </a:p>
          <a:p>
            <a:pPr lvl="0" algn="just"/>
            <a:r>
              <a:rPr lang="en-US" sz="2000" b="1" dirty="0">
                <a:solidFill>
                  <a:schemeClr val="tx1"/>
                </a:solidFill>
              </a:rPr>
              <a:t>Publication of the first volume of "Principia Mathematica".</a:t>
            </a:r>
          </a:p>
          <a:p>
            <a:pPr lvl="0" algn="just"/>
            <a:r>
              <a:rPr lang="en-US" sz="2000" b="1" dirty="0">
                <a:solidFill>
                  <a:schemeClr val="tx1"/>
                </a:solidFill>
              </a:rPr>
              <a:t>Event: Alfred North Whitehead and Bertrand Russell began publishing their monumental three-volume work, in which they attempted to deduce all mathematics from the foundations of logic. This work became the cornerstone of mathematical logic and the foundations of mathematics in the 20th century.</a:t>
            </a:r>
            <a:endParaRPr sz="2000"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0350" y="747366"/>
            <a:ext cx="2924863" cy="39202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2749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204</Words>
  <Application>Microsoft Office PowerPoint</Application>
  <PresentationFormat>Экран (16:9)</PresentationFormat>
  <Paragraphs>18</Paragraphs>
  <Slides>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Simple Light</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artem repnikov</dc:creator>
  <cp:lastModifiedBy>Hrum</cp:lastModifiedBy>
  <cp:revision>9</cp:revision>
  <dcterms:modified xsi:type="dcterms:W3CDTF">2026-01-05T05:14:28Z</dcterms:modified>
</cp:coreProperties>
</file>