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0" r:id="rId2"/>
    <p:sldId id="257" r:id="rId3"/>
    <p:sldId id="258" r:id="rId4"/>
    <p:sldId id="259" r:id="rId5"/>
  </p:sldIdLst>
  <p:sldSz cx="1188085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p:cViewPr varScale="1">
        <p:scale>
          <a:sx n="82" d="100"/>
          <a:sy n="82" d="100"/>
        </p:scale>
        <p:origin x="773" y="48"/>
      </p:cViewPr>
      <p:guideLst>
        <p:guide orient="horz" pos="2160"/>
        <p:guide pos="37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188085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188085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188085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188085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14910" y="5052546"/>
            <a:ext cx="7324198"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70AD098-E0F5-44B7-AD7C-366A9FCA2DCF}" type="datetimeFigureOut">
              <a:rPr lang="ru-RU" smtClean="0"/>
              <a:t>19.05.2025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92CC53-0B7F-41C3-B2ED-1DA714D73D83}" type="slidenum">
              <a:rPr lang="ru-RU" smtClean="0"/>
              <a:t>‹#›</a:t>
            </a:fld>
            <a:endParaRPr lang="ru-RU"/>
          </a:p>
        </p:txBody>
      </p:sp>
      <p:sp>
        <p:nvSpPr>
          <p:cNvPr id="2" name="Title 1"/>
          <p:cNvSpPr>
            <a:spLocks noGrp="1"/>
          </p:cNvSpPr>
          <p:nvPr>
            <p:ph type="ctrTitle"/>
          </p:nvPr>
        </p:nvSpPr>
        <p:spPr>
          <a:xfrm>
            <a:off x="1062288" y="3132290"/>
            <a:ext cx="9322973"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2475177" y="731519"/>
            <a:ext cx="8316595"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970AD098-E0F5-44B7-AD7C-366A9FCA2DCF}" type="datetimeFigureOut">
              <a:rPr lang="ru-RU" smtClean="0"/>
              <a:t>19.05.2025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9084" y="376518"/>
            <a:ext cx="2673191"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4319039" y="731520"/>
            <a:ext cx="6274719"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0AD098-E0F5-44B7-AD7C-366A9FCA2DCF}" type="datetimeFigureOut">
              <a:rPr lang="ru-RU" smtClean="0"/>
              <a:t>19.05.2025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0AD098-E0F5-44B7-AD7C-366A9FCA2DCF}" type="datetimeFigureOut">
              <a:rPr lang="ru-RU" smtClean="0"/>
              <a:t>19.05.2025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92CC53-0B7F-41C3-B2ED-1DA714D73D83}"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485106" y="731520"/>
            <a:ext cx="8316595"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188085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188085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188085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188085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41742" y="2172648"/>
            <a:ext cx="7752522"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627765" y="4607511"/>
            <a:ext cx="7757496"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0AD098-E0F5-44B7-AD7C-366A9FCA2DCF}" type="datetimeFigureOut">
              <a:rPr lang="ru-RU" smtClean="0"/>
              <a:t>19.05.2025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0AD098-E0F5-44B7-AD7C-366A9FCA2DCF}" type="datetimeFigureOut">
              <a:rPr lang="ru-RU" smtClean="0"/>
              <a:t>19.05.2025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92CC53-0B7F-41C3-B2ED-1DA714D73D83}"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485105" y="731519"/>
            <a:ext cx="4348391"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6035472" y="731520"/>
            <a:ext cx="4348391"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106" y="731520"/>
            <a:ext cx="4348391"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02578" y="1400327"/>
            <a:ext cx="4348391"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38265" y="731520"/>
            <a:ext cx="4348391"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6035307" y="1399032"/>
            <a:ext cx="4348391"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0AD098-E0F5-44B7-AD7C-366A9FCA2DCF}" type="datetimeFigureOut">
              <a:rPr lang="ru-RU" smtClean="0"/>
              <a:t>19.05.2025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E92CC53-0B7F-41C3-B2ED-1DA714D73D83}"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70AD098-E0F5-44B7-AD7C-366A9FCA2DCF}" type="datetimeFigureOut">
              <a:rPr lang="ru-RU" smtClean="0"/>
              <a:t>19.05.2025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AD098-E0F5-44B7-AD7C-366A9FCA2DCF}" type="datetimeFigureOut">
              <a:rPr lang="ru-RU" smtClean="0"/>
              <a:t>19.05.2025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90242" y="2209801"/>
            <a:ext cx="47243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5968380" y="731520"/>
            <a:ext cx="5219421"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397747" y="3497802"/>
            <a:ext cx="4402905"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70AD098-E0F5-44B7-AD7C-366A9FCA2DCF}" type="datetimeFigureOut">
              <a:rPr lang="ru-RU" smtClean="0"/>
              <a:t>19.05.2025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188085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188085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188085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188085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814619" y="1143000"/>
            <a:ext cx="5346383"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0643" y="1010486"/>
            <a:ext cx="4799783"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70AD098-E0F5-44B7-AD7C-366A9FCA2DCF}" type="datetimeFigureOut">
              <a:rPr lang="ru-RU" smtClean="0"/>
              <a:t>19.05.2025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92CC53-0B7F-41C3-B2ED-1DA714D73D83}" type="slidenum">
              <a:rPr lang="ru-RU" smtClean="0"/>
              <a:t>‹#›</a:t>
            </a:fld>
            <a:endParaRPr lang="ru-RU"/>
          </a:p>
        </p:txBody>
      </p:sp>
      <p:sp>
        <p:nvSpPr>
          <p:cNvPr id="2" name="Title 1"/>
          <p:cNvSpPr>
            <a:spLocks noGrp="1"/>
          </p:cNvSpPr>
          <p:nvPr>
            <p:ph type="title"/>
          </p:nvPr>
        </p:nvSpPr>
        <p:spPr>
          <a:xfrm>
            <a:off x="944944" y="4464421"/>
            <a:ext cx="8294166"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lumMod val="85000"/>
                <a:lumOff val="15000"/>
              </a:schemeClr>
            </a:gs>
            <a:gs pos="75000">
              <a:schemeClr val="tx1">
                <a:lumMod val="85000"/>
                <a:lumOff val="15000"/>
              </a:schemeClr>
            </a:gs>
            <a:gs pos="25000">
              <a:schemeClr val="tx1">
                <a:lumMod val="65000"/>
                <a:lumOff val="35000"/>
              </a:schemeClr>
            </a:gs>
            <a:gs pos="50000">
              <a:schemeClr val="tx1">
                <a:lumMod val="75000"/>
                <a:lumOff val="25000"/>
              </a:schemeClr>
            </a:gs>
            <a:gs pos="0">
              <a:schemeClr val="tx1">
                <a:lumMod val="50000"/>
                <a:lumOff val="50000"/>
              </a:schemeClr>
            </a:gs>
          </a:gsLst>
          <a:path path="circle">
            <a:fillToRect t="100000" r="100000"/>
          </a:path>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1188085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188085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188085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188085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30031" y="4372168"/>
            <a:ext cx="8461742"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485106" y="732260"/>
            <a:ext cx="8316595"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019574" y="6172201"/>
            <a:ext cx="3267234"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70AD098-E0F5-44B7-AD7C-366A9FCA2DCF}" type="datetimeFigureOut">
              <a:rPr lang="ru-RU" smtClean="0"/>
              <a:t>19.05.2025</a:t>
            </a:fld>
            <a:endParaRPr lang="ru-RU"/>
          </a:p>
        </p:txBody>
      </p:sp>
      <p:sp>
        <p:nvSpPr>
          <p:cNvPr id="5" name="Footer Placeholder 4"/>
          <p:cNvSpPr>
            <a:spLocks noGrp="1"/>
          </p:cNvSpPr>
          <p:nvPr>
            <p:ph type="ftr" sz="quarter" idx="3"/>
          </p:nvPr>
        </p:nvSpPr>
        <p:spPr>
          <a:xfrm>
            <a:off x="594042" y="6172201"/>
            <a:ext cx="4356313"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4950354" y="6172201"/>
            <a:ext cx="237617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E92CC53-0B7F-41C3-B2ED-1DA714D73D8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ru.wikipedia.org/wiki/%D0%A6%D1%83%D0%BA%D0%B5%D1%80%D0%B1%D0%B5%D1%80%D0%B3,_%D0%9C%D0%B0%D1%80%D0%B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785" y="2132856"/>
            <a:ext cx="10692765" cy="2323688"/>
          </a:xfrm>
        </p:spPr>
        <p:txBody>
          <a:bodyPr>
            <a:normAutofit fontScale="70000" lnSpcReduction="20000"/>
          </a:bodyPr>
          <a:lstStyle/>
          <a:p>
            <a:pPr marL="45720" indent="0">
              <a:buNone/>
            </a:pPr>
            <a:r>
              <a:rPr lang="ru-RU" sz="7200" dirty="0" smtClean="0">
                <a:solidFill>
                  <a:schemeClr val="tx1">
                    <a:lumMod val="95000"/>
                    <a:lumOff val="5000"/>
                  </a:schemeClr>
                </a:solidFill>
                <a:latin typeface="Times New Roman" pitchFamily="18" charset="0"/>
                <a:cs typeface="Times New Roman" pitchFamily="18" charset="0"/>
              </a:rPr>
              <a:t>      </a:t>
            </a:r>
            <a:r>
              <a:rPr lang="en-US" sz="3600" dirty="0">
                <a:solidFill>
                  <a:schemeClr val="tx1">
                    <a:lumMod val="95000"/>
                    <a:lumOff val="5000"/>
                  </a:schemeClr>
                </a:solidFill>
                <a:latin typeface="Georgia" panose="02040502050405020303" pitchFamily="18" charset="0"/>
              </a:rPr>
              <a:t>March 14 - Pi </a:t>
            </a:r>
            <a:r>
              <a:rPr lang="en-US" sz="3600" dirty="0" smtClean="0">
                <a:solidFill>
                  <a:schemeClr val="tx1">
                    <a:lumMod val="95000"/>
                    <a:lumOff val="5000"/>
                  </a:schemeClr>
                </a:solidFill>
                <a:latin typeface="Georgia" panose="02040502050405020303" pitchFamily="18" charset="0"/>
              </a:rPr>
              <a:t>Day</a:t>
            </a:r>
            <a:endParaRPr lang="ru-RU" sz="3600" dirty="0">
              <a:solidFill>
                <a:schemeClr val="tx1">
                  <a:lumMod val="95000"/>
                  <a:lumOff val="5000"/>
                </a:schemeClr>
              </a:solidFill>
              <a:latin typeface="Times New Roman" pitchFamily="18" charset="0"/>
              <a:cs typeface="Times New Roman" pitchFamily="18" charset="0"/>
            </a:endParaRPr>
          </a:p>
          <a:p>
            <a:pPr marL="45720" indent="0">
              <a:buNone/>
            </a:pPr>
            <a:r>
              <a:rPr lang="en-US" sz="3400" dirty="0" smtClean="0">
                <a:solidFill>
                  <a:schemeClr val="tx1">
                    <a:lumMod val="95000"/>
                    <a:lumOff val="5000"/>
                  </a:schemeClr>
                </a:solidFill>
                <a:latin typeface="Times New Roman" panose="02020603050405020304" pitchFamily="18" charset="0"/>
                <a:cs typeface="Times New Roman" panose="02020603050405020304" pitchFamily="18" charset="0"/>
              </a:rPr>
              <a:t>Pi </a:t>
            </a:r>
            <a:r>
              <a:rPr lang="en-US" sz="3400" dirty="0">
                <a:solidFill>
                  <a:schemeClr val="tx1">
                    <a:lumMod val="95000"/>
                    <a:lumOff val="5000"/>
                  </a:schemeClr>
                </a:solidFill>
                <a:latin typeface="Times New Roman" panose="02020603050405020304" pitchFamily="18" charset="0"/>
                <a:cs typeface="Times New Roman" panose="02020603050405020304" pitchFamily="18" charset="0"/>
              </a:rPr>
              <a:t>Day is an unofficial mathematical holiday dedicated to one of the most famous constants in mathematics, the number π (pi), which is approximately equal to 3.1415926535. The holiday is celebrated annually on March 14, which in the American date format is 3/14, which resembles the first digits of pi. In addition to celebrating Pi Day, March 14 is also celebrated as International Mathematics Day.</a:t>
            </a:r>
          </a:p>
        </p:txBody>
      </p:sp>
      <p:sp>
        <p:nvSpPr>
          <p:cNvPr id="5" name="TextBox 4"/>
          <p:cNvSpPr txBox="1"/>
          <p:nvPr/>
        </p:nvSpPr>
        <p:spPr>
          <a:xfrm>
            <a:off x="308625" y="1058543"/>
            <a:ext cx="4678020" cy="861774"/>
          </a:xfrm>
          <a:prstGeom prst="rect">
            <a:avLst/>
          </a:prstGeom>
          <a:noFill/>
        </p:spPr>
        <p:txBody>
          <a:bodyPr wrap="square" rtlCol="0">
            <a:spAutoFit/>
          </a:bodyPr>
          <a:lstStyle/>
          <a:p>
            <a:pPr marL="73025">
              <a:lnSpc>
                <a:spcPts val="3035"/>
              </a:lnSpc>
              <a:spcBef>
                <a:spcPts val="80"/>
              </a:spcBef>
            </a:pPr>
            <a:r>
              <a:rPr lang="en-US" sz="2400" b="1" spc="114" dirty="0">
                <a:latin typeface="Georgia"/>
                <a:cs typeface="Georgia"/>
              </a:rPr>
              <a:t>Important events of March</a:t>
            </a:r>
            <a:endParaRPr lang="ru-RU" sz="2400" b="1" spc="114" dirty="0">
              <a:latin typeface="Georgia"/>
              <a:cs typeface="Georgia"/>
            </a:endParaRPr>
          </a:p>
        </p:txBody>
      </p:sp>
      <p:sp>
        <p:nvSpPr>
          <p:cNvPr id="4" name="TextBox 3"/>
          <p:cNvSpPr txBox="1"/>
          <p:nvPr/>
        </p:nvSpPr>
        <p:spPr>
          <a:xfrm>
            <a:off x="2202962" y="476672"/>
            <a:ext cx="2160240" cy="369332"/>
          </a:xfrm>
          <a:prstGeom prst="rect">
            <a:avLst/>
          </a:prstGeom>
          <a:solidFill>
            <a:schemeClr val="tx1">
              <a:lumMod val="50000"/>
              <a:lumOff val="50000"/>
            </a:schemeClr>
          </a:solidFill>
          <a:ln>
            <a:solidFill>
              <a:schemeClr val="tx1">
                <a:lumMod val="65000"/>
                <a:lumOff val="35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b="1" i="1" dirty="0" smtClean="0">
                <a:solidFill>
                  <a:schemeClr val="tx1">
                    <a:lumMod val="95000"/>
                    <a:lumOff val="5000"/>
                  </a:schemeClr>
                </a:solidFill>
                <a:latin typeface="Times New Roman" pitchFamily="18" charset="0"/>
                <a:cs typeface="Times New Roman" pitchFamily="18" charset="0"/>
              </a:rPr>
              <a:t>THE WORLD</a:t>
            </a:r>
            <a:endParaRPr lang="ru-RU" b="1" i="1" dirty="0">
              <a:solidFill>
                <a:schemeClr val="tx1">
                  <a:lumMod val="95000"/>
                  <a:lumOff val="5000"/>
                </a:schemeClr>
              </a:solidFill>
              <a:latin typeface="Times New Roman" pitchFamily="18" charset="0"/>
              <a:cs typeface="Times New Roman" pitchFamily="18" charset="0"/>
            </a:endParaRPr>
          </a:p>
        </p:txBody>
      </p:sp>
      <p:pic>
        <p:nvPicPr>
          <p:cNvPr id="10" name="Picture 2" descr="Happy PI Day - March 14 round background. Pi Numbers circle shaped vector  blue illustration 40331778 Vector Art at Vecteezy"/>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5724402" y="727430"/>
            <a:ext cx="208823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ational Pi Day | Mt. Helix Lifestyles Real Estate Services: Jason Kardos,  Broke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19000"/>
                    </a14:imgEffect>
                  </a14:imgLayer>
                </a14:imgProps>
              </a:ext>
              <a:ext uri="{28A0092B-C50C-407E-A947-70E740481C1C}">
                <a14:useLocalDpi xmlns:a14="http://schemas.microsoft.com/office/drawing/2010/main" val="0"/>
              </a:ext>
            </a:extLst>
          </a:blip>
          <a:srcRect/>
          <a:stretch>
            <a:fillRect/>
          </a:stretch>
        </p:blipFill>
        <p:spPr bwMode="auto">
          <a:xfrm>
            <a:off x="308625" y="4581128"/>
            <a:ext cx="4191352" cy="21899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99977" y="5301208"/>
            <a:ext cx="7128000" cy="1600438"/>
          </a:xfrm>
          <a:prstGeom prst="rect">
            <a:avLst/>
          </a:prstGeom>
          <a:noFill/>
        </p:spPr>
        <p:txBody>
          <a:bodyPr wrap="square" rtlCol="0">
            <a:spAutoFit/>
          </a:bodyPr>
          <a:lstStyle/>
          <a:p>
            <a:pPr marL="73025">
              <a:lnSpc>
                <a:spcPts val="1125"/>
              </a:lnSpc>
              <a:spcBef>
                <a:spcPts val="580"/>
              </a:spcBef>
            </a:pPr>
            <a:r>
              <a:rPr lang="en-US" sz="2400" b="1" dirty="0">
                <a:latin typeface="Times New Roman" panose="02020603050405020304" pitchFamily="18" charset="0"/>
                <a:cs typeface="Times New Roman" panose="02020603050405020304" pitchFamily="18" charset="0"/>
              </a:rPr>
              <a:t>Who invented this holiday and when? </a:t>
            </a:r>
          </a:p>
          <a:p>
            <a:pPr marL="73025">
              <a:lnSpc>
                <a:spcPts val="1125"/>
              </a:lnSpc>
              <a:spcBef>
                <a:spcPts val="580"/>
              </a:spcBef>
            </a:pPr>
            <a:r>
              <a:rPr lang="en-US" dirty="0">
                <a:latin typeface="Times New Roman" panose="02020603050405020304" pitchFamily="18" charset="0"/>
                <a:cs typeface="Times New Roman" panose="02020603050405020304" pitchFamily="18" charset="0"/>
              </a:rPr>
              <a:t>The idea of celebrating Pi Day belongs to the American physicist Larry </a:t>
            </a:r>
            <a:endParaRPr lang="ru-RU" dirty="0" smtClean="0">
              <a:latin typeface="Times New Roman" panose="02020603050405020304" pitchFamily="18" charset="0"/>
              <a:cs typeface="Times New Roman" panose="02020603050405020304" pitchFamily="18" charset="0"/>
            </a:endParaRPr>
          </a:p>
          <a:p>
            <a:pPr marL="73025">
              <a:lnSpc>
                <a:spcPts val="1125"/>
              </a:lnSpc>
              <a:spcBef>
                <a:spcPts val="580"/>
              </a:spcBef>
            </a:pPr>
            <a:r>
              <a:rPr lang="en-US" dirty="0" smtClean="0">
                <a:latin typeface="Times New Roman" panose="02020603050405020304" pitchFamily="18" charset="0"/>
                <a:cs typeface="Times New Roman" panose="02020603050405020304" pitchFamily="18" charset="0"/>
              </a:rPr>
              <a:t>Shaw</a:t>
            </a:r>
            <a:r>
              <a:rPr lang="en-US" dirty="0">
                <a:latin typeface="Times New Roman" panose="02020603050405020304" pitchFamily="18" charset="0"/>
                <a:cs typeface="Times New Roman" panose="02020603050405020304" pitchFamily="18" charset="0"/>
              </a:rPr>
              <a:t>, who worked at the Exploratorium Science Museum in San </a:t>
            </a:r>
            <a:endParaRPr lang="ru-RU" dirty="0" smtClean="0">
              <a:latin typeface="Times New Roman" panose="02020603050405020304" pitchFamily="18" charset="0"/>
              <a:cs typeface="Times New Roman" panose="02020603050405020304" pitchFamily="18" charset="0"/>
            </a:endParaRPr>
          </a:p>
          <a:p>
            <a:pPr marL="73025">
              <a:lnSpc>
                <a:spcPts val="1125"/>
              </a:lnSpc>
              <a:spcBef>
                <a:spcPts val="580"/>
              </a:spcBef>
            </a:pPr>
            <a:r>
              <a:rPr lang="en-US" dirty="0" smtClean="0">
                <a:latin typeface="Times New Roman" panose="02020603050405020304" pitchFamily="18" charset="0"/>
                <a:cs typeface="Times New Roman" panose="02020603050405020304" pitchFamily="18" charset="0"/>
              </a:rPr>
              <a:t>Francisco</a:t>
            </a:r>
            <a:r>
              <a:rPr lang="en-US" dirty="0">
                <a:latin typeface="Times New Roman" panose="02020603050405020304" pitchFamily="18" charset="0"/>
                <a:cs typeface="Times New Roman" panose="02020603050405020304" pitchFamily="18" charset="0"/>
              </a:rPr>
              <a:t>. In 1987, a physicist noticed that in the American date </a:t>
            </a:r>
            <a:r>
              <a:rPr lang="en-US" dirty="0" smtClean="0">
                <a:latin typeface="Times New Roman" panose="02020603050405020304" pitchFamily="18" charset="0"/>
                <a:cs typeface="Times New Roman" panose="02020603050405020304" pitchFamily="18" charset="0"/>
              </a:rPr>
              <a:t>recording</a:t>
            </a:r>
            <a:endParaRPr lang="ru-RU" dirty="0" smtClean="0">
              <a:latin typeface="Times New Roman" panose="02020603050405020304" pitchFamily="18" charset="0"/>
              <a:cs typeface="Times New Roman" panose="02020603050405020304" pitchFamily="18" charset="0"/>
            </a:endParaRPr>
          </a:p>
          <a:p>
            <a:pPr marL="73025">
              <a:lnSpc>
                <a:spcPts val="1125"/>
              </a:lnSpc>
              <a:spcBef>
                <a:spcPts val="580"/>
              </a:spcBef>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system (month / day), the date March 14 is 3/14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the time </a:t>
            </a:r>
            <a:r>
              <a:rPr lang="en-US" dirty="0" smtClean="0">
                <a:latin typeface="Times New Roman" panose="02020603050405020304" pitchFamily="18" charset="0"/>
                <a:cs typeface="Times New Roman" panose="02020603050405020304" pitchFamily="18" charset="0"/>
              </a:rPr>
              <a:t>1:59:26</a:t>
            </a:r>
            <a:endParaRPr lang="ru-RU" dirty="0" smtClean="0">
              <a:latin typeface="Times New Roman" panose="02020603050405020304" pitchFamily="18" charset="0"/>
              <a:cs typeface="Times New Roman" panose="02020603050405020304" pitchFamily="18" charset="0"/>
            </a:endParaRPr>
          </a:p>
          <a:p>
            <a:pPr marL="73025">
              <a:lnSpc>
                <a:spcPts val="1125"/>
              </a:lnSpc>
              <a:spcBef>
                <a:spcPts val="580"/>
              </a:spcBef>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coincides with the first digits of the number π = 3.1415926</a:t>
            </a:r>
          </a:p>
          <a:p>
            <a:endParaRPr lang="en-US" dirty="0"/>
          </a:p>
        </p:txBody>
      </p:sp>
    </p:spTree>
    <p:extLst>
      <p:ext uri="{BB962C8B-B14F-4D97-AF65-F5344CB8AC3E}">
        <p14:creationId xmlns:p14="http://schemas.microsoft.com/office/powerpoint/2010/main" val="743345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55849" y="692696"/>
            <a:ext cx="6984776" cy="792088"/>
          </a:xfrm>
        </p:spPr>
        <p:txBody>
          <a:bodyPr>
            <a:normAutofit/>
          </a:bodyPr>
          <a:lstStyle/>
          <a:p>
            <a:pPr marL="45720" indent="0">
              <a:buNone/>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March 14, 1879 — birth of Albert Einstein</a:t>
            </a:r>
            <a:endParaRPr lang="ru-RU"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42126" y="1163067"/>
            <a:ext cx="10381861" cy="2031325"/>
          </a:xfrm>
          <a:prstGeom prst="rect">
            <a:avLst/>
          </a:prstGeom>
          <a:noFill/>
        </p:spPr>
        <p:txBody>
          <a:bodyPr wrap="square" rtlCol="0">
            <a:spAutoFit/>
          </a:bodyPr>
          <a:lstStyle/>
          <a:p>
            <a:pPr algn="just"/>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Albert Einstein, a brilliant scientist and Nobel Prize winner, was born into a poor Jewish family on March 14, 1879, in the German city of Ulm. His theory of relativity became a discovery that revolutionized world science, and led humanity on a completely new </a:t>
            </a:r>
            <a:r>
              <a:rPr lang="en-US" dirty="0" smtClean="0">
                <a:latin typeface="Times New Roman" pitchFamily="18" charset="0"/>
                <a:cs typeface="Times New Roman" pitchFamily="18" charset="0"/>
              </a:rPr>
              <a:t>path. Einstein </a:t>
            </a:r>
            <a:r>
              <a:rPr lang="en-US" dirty="0">
                <a:latin typeface="Times New Roman" pitchFamily="18" charset="0"/>
                <a:cs typeface="Times New Roman" pitchFamily="18" charset="0"/>
              </a:rPr>
              <a:t>had a lot in common with our country. As you know, he was even offered to become the second president of Israel. This happened in 1952 after the death of the first president Chaim Weizmann. The scientist rejected the proposal of Prime Minister David Ben-Gurion, citing a lack of experience in government activities. "I am deeply touched by the proposal of the State of Israel, but with regret and regret I have to reject it," he wrote in response.</a:t>
            </a:r>
            <a:endParaRPr lang="ru-RU" dirty="0">
              <a:latin typeface="Times New Roman" pitchFamily="18" charset="0"/>
              <a:cs typeface="Times New Roman" pitchFamily="18" charset="0"/>
            </a:endParaRPr>
          </a:p>
        </p:txBody>
      </p:sp>
      <p:pic>
        <p:nvPicPr>
          <p:cNvPr id="2" name="Picture 2" descr="14 марта 1879 года. Родился Альберт Эйнштей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849" y="3429000"/>
            <a:ext cx="3584397" cy="2016224"/>
          </a:xfrm>
          <a:prstGeom prst="rect">
            <a:avLst/>
          </a:prstGeom>
          <a:effectLst>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pic>
      <p:pic>
        <p:nvPicPr>
          <p:cNvPr id="5" name="Picture 4" descr="14 марта отмечаем день рождения Эйнштейна. История его самой знаменитой  фотограф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305" y="3573016"/>
            <a:ext cx="1762125" cy="260032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2054" name="Picture 6" descr="14 марта родился Альберт Эйнштейн | 14.03.2023 | Новости Иркутска -  БезФормат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2489" y="2929679"/>
            <a:ext cx="2520280" cy="3210374"/>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871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319" y="175405"/>
            <a:ext cx="4261932" cy="1281108"/>
          </a:xfrm>
        </p:spPr>
        <p:txBody>
          <a:bodyPr/>
          <a:lstStyle/>
          <a:p>
            <a:pPr marL="0" indent="0">
              <a:buNone/>
            </a:pP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March 12, 1903 - Claude Shannon was born</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0" name="Rectangle 7">
            <a:extLst>
              <a:ext uri="{FF2B5EF4-FFF2-40B4-BE49-F238E27FC236}">
                <a16:creationId xmlns:a16="http://schemas.microsoft.com/office/drawing/2014/main" id="{91AF415C-3E46-4BF9-A853-3CF02C481298}"/>
              </a:ext>
            </a:extLst>
          </p:cNvPr>
          <p:cNvSpPr>
            <a:spLocks noChangeArrowheads="1"/>
          </p:cNvSpPr>
          <p:nvPr/>
        </p:nvSpPr>
        <p:spPr bwMode="auto">
          <a:xfrm>
            <a:off x="107777" y="4558558"/>
            <a:ext cx="11305256" cy="2180736"/>
          </a:xfrm>
          <a:prstGeom prst="rect">
            <a:avLst/>
          </a:prstGeom>
          <a:noFill/>
          <a:ln>
            <a:noFill/>
          </a:ln>
          <a:effectLst/>
        </p:spPr>
        <p:txBody>
          <a:bodyPr vert="horz" wrap="square" lIns="0" tIns="-17457" rIns="0" bIns="-17457" numCol="1" anchor="ctr" anchorCtr="0" compatLnSpc="1">
            <a:prstTxWarp prst="textNoShape">
              <a:avLst/>
            </a:prstTxWarp>
            <a:spAutoFit/>
          </a:bodyPr>
          <a:lstStyle/>
          <a:p>
            <a:pPr lvl="0" algn="ctr" eaLnBrk="0" fontAlgn="base" hangingPunct="0">
              <a:spcBef>
                <a:spcPct val="0"/>
              </a:spcBef>
              <a:spcAft>
                <a:spcPct val="0"/>
              </a:spcAft>
            </a:pPr>
            <a:r>
              <a:rPr lang="en-US" altLang="ru-RU" dirty="0"/>
              <a:t>Claude Elwood Shannon was born on March 12, 1903 in </a:t>
            </a:r>
            <a:r>
              <a:rPr lang="en-US" altLang="ru-RU" dirty="0" err="1"/>
              <a:t>Petocki</a:t>
            </a:r>
            <a:r>
              <a:rPr lang="en-US" altLang="ru-RU" dirty="0"/>
              <a:t>, the son of a lawyer and a foreign language teacher. His older sister, Catherine, was interested in mathematics and eventually became a professor, while Shannon's father combined his work as a lawyer with amateur radio. A distant relative of the future engineer was the world-famous inventor Thomas Edison, who had 1,093 </a:t>
            </a:r>
            <a:r>
              <a:rPr lang="en-US" altLang="ru-RU" dirty="0" smtClean="0"/>
              <a:t>patents. Shannon </a:t>
            </a:r>
            <a:r>
              <a:rPr lang="en-US" altLang="ru-RU" dirty="0"/>
              <a:t>graduated from comprehensive secondary school in 1921 at the age of sixteen, while receiving additional education at home. His father bought him construction kits and amateur radio sets and promoted his son's technical creativity in every possible way, while his sister attracted him to in-depth mathematics studies. Shannon fell in love with both of these worlds—engineering and mathematics.</a:t>
            </a:r>
            <a:endParaRPr lang="ru-RU" altLang="ru-RU" dirty="0"/>
          </a:p>
        </p:txBody>
      </p:sp>
      <p:pic>
        <p:nvPicPr>
          <p:cNvPr id="3074" name="Picture 2" descr="Клод Шенон — создатель теории информации (к 100-летию со дня рождения) -  Control Engineering Rus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213" y="1184857"/>
            <a:ext cx="24384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Творец теории информа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177" y="548680"/>
            <a:ext cx="3946980" cy="24285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Клод Шенон — создатель теории информации (к 100-летию со дня рождения) -  Control Engineering Rus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786" y="1008644"/>
            <a:ext cx="26289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056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A369B0-94AB-4975-9F8F-1BDD26B9AD4C}"/>
              </a:ext>
            </a:extLst>
          </p:cNvPr>
          <p:cNvSpPr txBox="1"/>
          <p:nvPr/>
        </p:nvSpPr>
        <p:spPr>
          <a:xfrm flipH="1">
            <a:off x="4383844" y="-175635"/>
            <a:ext cx="7245213" cy="677108"/>
          </a:xfrm>
          <a:prstGeom prst="rect">
            <a:avLst/>
          </a:prstGeom>
          <a:noFill/>
        </p:spPr>
        <p:txBody>
          <a:bodyPr wrap="square" rtlCol="0">
            <a:spAutoFit/>
          </a:bodyPr>
          <a:lstStyle/>
          <a:p>
            <a:pPr fontAlgn="t"/>
            <a:r>
              <a:rPr lang="ru-RU" b="0" i="0" u="none" strike="noStrike" dirty="0">
                <a:solidFill>
                  <a:srgbClr val="1A0DAB"/>
                </a:solidFill>
                <a:effectLst/>
                <a:latin typeface="Times New Roman" panose="02020603050405020304" pitchFamily="18" charset="0"/>
                <a:cs typeface="Times New Roman" panose="02020603050405020304" pitchFamily="18" charset="0"/>
                <a:hlinkClick r:id="rId2"/>
              </a:rPr>
              <a:t/>
            </a:r>
            <a:br>
              <a:rPr lang="ru-RU" b="0" i="0" u="none" strike="noStrike" dirty="0">
                <a:solidFill>
                  <a:srgbClr val="1A0DAB"/>
                </a:solidFill>
                <a:effectLst/>
                <a:latin typeface="Times New Roman" panose="02020603050405020304" pitchFamily="18" charset="0"/>
                <a:cs typeface="Times New Roman" panose="02020603050405020304" pitchFamily="18" charset="0"/>
                <a:hlinkClick r:id="rId2"/>
              </a:rPr>
            </a:br>
            <a:r>
              <a:rPr lang="en-US" altLang="ru-RU" sz="2000" b="1" dirty="0">
                <a:solidFill>
                  <a:schemeClr val="tx1">
                    <a:lumMod val="95000"/>
                    <a:lumOff val="5000"/>
                  </a:schemeClr>
                </a:solidFill>
                <a:latin typeface="Times New Roman" panose="02020603050405020304" pitchFamily="18" charset="0"/>
                <a:cs typeface="Times New Roman" panose="02020603050405020304" pitchFamily="18" charset="0"/>
              </a:rPr>
              <a:t>Jean-Baptiste Joseph Fourier</a:t>
            </a:r>
            <a:endParaRPr lang="en-US" sz="2000" b="1"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79BA468-0D41-4950-968A-2D6FB4E76FD0}"/>
              </a:ext>
            </a:extLst>
          </p:cNvPr>
          <p:cNvSpPr txBox="1"/>
          <p:nvPr/>
        </p:nvSpPr>
        <p:spPr>
          <a:xfrm>
            <a:off x="7981061" y="1042668"/>
            <a:ext cx="1574104" cy="2795734"/>
          </a:xfrm>
          <a:prstGeom prst="rect">
            <a:avLst/>
          </a:prstGeom>
          <a:noFill/>
        </p:spPr>
        <p:txBody>
          <a:bodyPr wrap="square" rtlCol="0">
            <a:spAutoFit/>
          </a:bodyPr>
          <a:lstStyle/>
          <a:p>
            <a:endParaRPr lang="ru-RU" dirty="0"/>
          </a:p>
        </p:txBody>
      </p:sp>
      <p:sp>
        <p:nvSpPr>
          <p:cNvPr id="15" name="Rectangle 9">
            <a:extLst>
              <a:ext uri="{FF2B5EF4-FFF2-40B4-BE49-F238E27FC236}">
                <a16:creationId xmlns:a16="http://schemas.microsoft.com/office/drawing/2014/main" id="{491A52D5-B48D-45E5-B17D-158A40F003F5}"/>
              </a:ext>
            </a:extLst>
          </p:cNvPr>
          <p:cNvSpPr>
            <a:spLocks noChangeArrowheads="1"/>
          </p:cNvSpPr>
          <p:nvPr/>
        </p:nvSpPr>
        <p:spPr bwMode="auto">
          <a:xfrm>
            <a:off x="4176372" y="621269"/>
            <a:ext cx="6866767" cy="4273617"/>
          </a:xfrm>
          <a:prstGeom prst="rect">
            <a:avLst/>
          </a:prstGeom>
          <a:noFill/>
          <a:ln>
            <a:noFill/>
          </a:ln>
          <a:effectLst/>
        </p:spPr>
        <p:txBody>
          <a:bodyPr vert="horz" wrap="square" lIns="0" tIns="-17457" rIns="0" bIns="-17457" numCol="1" anchor="ctr" anchorCtr="0" compatLnSpc="1">
            <a:prstTxWarp prst="textNoShape">
              <a:avLst/>
            </a:prstTxWarp>
            <a:spAutoFit/>
          </a:bodyPr>
          <a:lstStyle/>
          <a:p>
            <a:pPr lvl="0" eaLnBrk="0" fontAlgn="base" hangingPunct="0">
              <a:spcBef>
                <a:spcPct val="0"/>
              </a:spcBef>
              <a:spcAft>
                <a:spcPct val="0"/>
              </a:spcAft>
            </a:pPr>
            <a:r>
              <a:rPr lang="en-US" altLang="ru-RU" sz="2000" dirty="0">
                <a:latin typeface="Times New Roman" panose="02020603050405020304" pitchFamily="18" charset="0"/>
                <a:cs typeface="Times New Roman" panose="02020603050405020304" pitchFamily="18" charset="0"/>
              </a:rPr>
              <a:t>Jean-Baptiste Joseph Fourier (</a:t>
            </a:r>
            <a:r>
              <a:rPr lang="en-US" altLang="ru-RU" sz="2000" dirty="0" err="1">
                <a:latin typeface="Times New Roman" panose="02020603050405020304" pitchFamily="18" charset="0"/>
                <a:cs typeface="Times New Roman" panose="02020603050405020304" pitchFamily="18" charset="0"/>
              </a:rPr>
              <a:t>fr.</a:t>
            </a:r>
            <a:r>
              <a:rPr lang="en-US" altLang="ru-RU" sz="2000" dirty="0">
                <a:latin typeface="Times New Roman" panose="02020603050405020304" pitchFamily="18" charset="0"/>
                <a:cs typeface="Times New Roman" panose="02020603050405020304" pitchFamily="18" charset="0"/>
              </a:rPr>
              <a:t> Jean-Baptiste Joseph Fourier) was born on March 21, 1768 in </a:t>
            </a:r>
            <a:r>
              <a:rPr lang="en-US" altLang="ru-RU" sz="2000" dirty="0" err="1">
                <a:latin typeface="Times New Roman" panose="02020603050405020304" pitchFamily="18" charset="0"/>
                <a:cs typeface="Times New Roman" panose="02020603050405020304" pitchFamily="18" charset="0"/>
              </a:rPr>
              <a:t>Auxerre</a:t>
            </a:r>
            <a:r>
              <a:rPr lang="en-US" altLang="ru-RU" sz="2000" dirty="0">
                <a:latin typeface="Times New Roman" panose="02020603050405020304" pitchFamily="18" charset="0"/>
                <a:cs typeface="Times New Roman" panose="02020603050405020304" pitchFamily="18" charset="0"/>
              </a:rPr>
              <a:t> (France). He was educated at a military school in his hometown </a:t>
            </a:r>
            <a:r>
              <a:rPr lang="en-US" altLang="ru-RU" sz="2000" dirty="0" err="1">
                <a:latin typeface="Times New Roman" panose="02020603050405020304" pitchFamily="18" charset="0"/>
                <a:cs typeface="Times New Roman" panose="02020603050405020304" pitchFamily="18" charset="0"/>
              </a:rPr>
              <a:t>Auxerre</a:t>
            </a:r>
            <a:r>
              <a:rPr lang="en-US" altLang="ru-RU" sz="2000" dirty="0">
                <a:latin typeface="Times New Roman" panose="02020603050405020304" pitchFamily="18" charset="0"/>
                <a:cs typeface="Times New Roman" panose="02020603050405020304" pitchFamily="18" charset="0"/>
              </a:rPr>
              <a:t>, after graduation he remained there as a teacher, later, in 1796-1798, he taught at the Polytechnic School</a:t>
            </a:r>
            <a:r>
              <a:rPr lang="en-US" altLang="ru-RU" sz="2000" dirty="0" smtClean="0">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ru-RU" sz="2000" dirty="0" smtClean="0">
                <a:latin typeface="Times New Roman" panose="02020603050405020304" pitchFamily="18" charset="0"/>
                <a:cs typeface="Times New Roman" panose="02020603050405020304" pitchFamily="18" charset="0"/>
              </a:rPr>
              <a:t>His </a:t>
            </a:r>
            <a:r>
              <a:rPr lang="en-US" altLang="ru-RU" sz="2000" dirty="0">
                <a:latin typeface="Times New Roman" panose="02020603050405020304" pitchFamily="18" charset="0"/>
                <a:cs typeface="Times New Roman" panose="02020603050405020304" pitchFamily="18" charset="0"/>
              </a:rPr>
              <a:t>first works relate to algebra. The theorem on the number of real roots of an algebraic equation lying between these boundaries, named after Fourier, was already stated by him in lectures in 1796. Its full solution was obtained by Storm only in 1829</a:t>
            </a:r>
            <a:r>
              <a:rPr lang="en-US" altLang="ru-RU" sz="2000" dirty="0" smtClean="0">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ru-RU" sz="2000" dirty="0" smtClean="0">
                <a:latin typeface="Times New Roman" panose="02020603050405020304" pitchFamily="18" charset="0"/>
                <a:cs typeface="Times New Roman" panose="02020603050405020304" pitchFamily="18" charset="0"/>
              </a:rPr>
              <a:t>The </a:t>
            </a:r>
            <a:r>
              <a:rPr lang="en-US" altLang="ru-RU" sz="2000" dirty="0">
                <a:latin typeface="Times New Roman" panose="02020603050405020304" pitchFamily="18" charset="0"/>
                <a:cs typeface="Times New Roman" panose="02020603050405020304" pitchFamily="18" charset="0"/>
              </a:rPr>
              <a:t>main topic of Fourier's research was mathematical physics. In 1807 and 1811, he presented to the Paris Academy of Sciences his first discoveries on the theory of heat propagation in a solid, and in 1822 published the Analytical Theory of Heat, which played a major role in the subsequent history of mathematics.</a:t>
            </a:r>
            <a:endParaRPr lang="ru-RU" altLang="ru-RU" sz="2000" dirty="0">
              <a:latin typeface="Times New Roman" panose="02020603050405020304" pitchFamily="18" charset="0"/>
              <a:cs typeface="Times New Roman" panose="02020603050405020304" pitchFamily="18" charset="0"/>
            </a:endParaRPr>
          </a:p>
        </p:txBody>
      </p:sp>
      <p:sp>
        <p:nvSpPr>
          <p:cNvPr id="3" name="AutoShape 2" descr="Math.ru"/>
          <p:cNvSpPr>
            <a:spLocks noChangeAspect="1" noChangeArrowheads="1"/>
          </p:cNvSpPr>
          <p:nvPr/>
        </p:nvSpPr>
        <p:spPr bwMode="auto">
          <a:xfrm>
            <a:off x="155574" y="-144463"/>
            <a:ext cx="3573451" cy="3573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Math.r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ath.r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Math.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756037"/>
            <a:ext cx="2846800" cy="336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019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TotalTime>
  <Words>618</Words>
  <Application>Microsoft Office PowerPoint</Application>
  <PresentationFormat>Произвольный</PresentationFormat>
  <Paragraphs>18</Paragraphs>
  <Slides>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vt:i4>
      </vt:variant>
    </vt:vector>
  </HeadingPairs>
  <TitlesOfParts>
    <vt:vector size="8" baseType="lpstr">
      <vt:lpstr>Georgia</vt:lpstr>
      <vt:lpstr>Times New Roman</vt:lpstr>
      <vt:lpstr>Trebuchet MS</vt:lpstr>
      <vt:lpstr>Воздушный поток</vt:lpstr>
      <vt:lpstr>Презентация PowerPoint</vt:lpstr>
      <vt:lpstr>Презентация PowerPoint</vt:lpstr>
      <vt:lpstr>March 12, 1903 - Claude Shannon was born</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Budk Maxim</cp:lastModifiedBy>
  <cp:revision>17</cp:revision>
  <dcterms:created xsi:type="dcterms:W3CDTF">2022-04-22T15:07:01Z</dcterms:created>
  <dcterms:modified xsi:type="dcterms:W3CDTF">2025-05-19T01:21:47Z</dcterms:modified>
</cp:coreProperties>
</file>