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0" r:id="rId2"/>
    <p:sldId id="257" r:id="rId3"/>
    <p:sldId id="258" r:id="rId4"/>
    <p:sldId id="259" r:id="rId5"/>
    <p:sldId id="261" r:id="rId6"/>
    <p:sldId id="262" r:id="rId7"/>
  </p:sldIdLst>
  <p:sldSz cx="1188085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p:scale>
          <a:sx n="90" d="100"/>
          <a:sy n="90" d="100"/>
        </p:scale>
        <p:origin x="-461" y="-58"/>
      </p:cViewPr>
      <p:guideLst>
        <p:guide orient="horz" pos="2160"/>
        <p:guide pos="37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97021" y="228600"/>
            <a:ext cx="11298688"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75017" y="5353963"/>
            <a:ext cx="11334331"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891064" y="1600200"/>
            <a:ext cx="10098723"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82128" y="3556001"/>
            <a:ext cx="8316595"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97021" y="228600"/>
            <a:ext cx="11298688"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grpSp>
        <p:nvGrpSpPr>
          <p:cNvPr id="15" name="Group 14"/>
          <p:cNvGrpSpPr>
            <a:grpSpLocks noChangeAspect="1"/>
          </p:cNvGrpSpPr>
          <p:nvPr/>
        </p:nvGrpSpPr>
        <p:grpSpPr bwMode="hidden">
          <a:xfrm>
            <a:off x="275017" y="714191"/>
            <a:ext cx="11334331"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613616" y="1447801"/>
            <a:ext cx="2673191"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94042" y="1447800"/>
            <a:ext cx="782156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97021" y="228600"/>
            <a:ext cx="11298688"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7857471" y="4203592"/>
            <a:ext cx="3737360"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03298" y="4075290"/>
            <a:ext cx="7204019"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675382" y="4087562"/>
            <a:ext cx="7104577"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288440" y="4074175"/>
            <a:ext cx="4298103"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75017" y="4058555"/>
            <a:ext cx="11334331"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96562" y="2463560"/>
            <a:ext cx="10098723"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776625" y="1437449"/>
            <a:ext cx="8338597"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0AD098-E0F5-44B7-AD7C-366A9FCA2DCF}" type="datetimeFigureOut">
              <a:rPr lang="ru-RU" smtClean="0"/>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70AD098-E0F5-44B7-AD7C-366A9FCA2DCF}" type="datetimeFigureOut">
              <a:rPr lang="ru-RU" smtClean="0"/>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
        <p:nvSpPr>
          <p:cNvPr id="9" name="Content Placeholder 8"/>
          <p:cNvSpPr>
            <a:spLocks noGrp="1"/>
          </p:cNvSpPr>
          <p:nvPr>
            <p:ph sz="quarter" idx="13"/>
          </p:nvPr>
        </p:nvSpPr>
        <p:spPr>
          <a:xfrm>
            <a:off x="879182" y="2679192"/>
            <a:ext cx="4966195"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035472" y="2679192"/>
            <a:ext cx="4966195"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79183" y="2678114"/>
            <a:ext cx="4966195"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80062" y="3429001"/>
            <a:ext cx="4963419"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39432" y="2678113"/>
            <a:ext cx="4966195"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35307" y="3429001"/>
            <a:ext cx="496619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0AD098-E0F5-44B7-AD7C-366A9FCA2DCF}" type="datetimeFigureOut">
              <a:rPr lang="ru-RU" smtClean="0"/>
              <a:t>19.05.2025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70AD098-E0F5-44B7-AD7C-366A9FCA2DCF}" type="datetimeFigureOut">
              <a:rPr lang="ru-RU" smtClean="0"/>
              <a:t>19.05.2025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97021" y="228600"/>
            <a:ext cx="11298688"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75017" y="714191"/>
            <a:ext cx="11334331"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70AD098-E0F5-44B7-AD7C-366A9FCA2DCF}" type="datetimeFigureOut">
              <a:rPr lang="ru-RU" smtClean="0"/>
              <a:t>19.05.2025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92CC53-0B7F-41C3-B2ED-1DA714D73D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97021" y="228600"/>
            <a:ext cx="11298688"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0AD098-E0F5-44B7-AD7C-366A9FCA2DCF}" type="datetimeFigureOut">
              <a:rPr lang="ru-RU" smtClean="0"/>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
        <p:nvSpPr>
          <p:cNvPr id="4" name="Text Placeholder 3"/>
          <p:cNvSpPr>
            <a:spLocks noGrp="1"/>
          </p:cNvSpPr>
          <p:nvPr>
            <p:ph type="body" sz="half" idx="2"/>
          </p:nvPr>
        </p:nvSpPr>
        <p:spPr>
          <a:xfrm>
            <a:off x="1188085" y="3581401"/>
            <a:ext cx="4356312"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75017" y="714191"/>
            <a:ext cx="11334331"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188085" y="2286000"/>
            <a:ext cx="4356312"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044320" y="1828800"/>
            <a:ext cx="5072588"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97021" y="228600"/>
            <a:ext cx="11298688"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75017" y="5353963"/>
            <a:ext cx="11334331"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333017" y="338667"/>
            <a:ext cx="4953791"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325453" y="2785533"/>
            <a:ext cx="4961355"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70AD098-E0F5-44B7-AD7C-366A9FCA2DCF}" type="datetimeFigureOut">
              <a:rPr lang="ru-RU" smtClean="0"/>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92CC53-0B7F-41C3-B2ED-1DA714D73D83}" type="slidenum">
              <a:rPr lang="ru-RU" smtClean="0"/>
              <a:t>‹#›</a:t>
            </a:fld>
            <a:endParaRPr lang="ru-RU"/>
          </a:p>
        </p:txBody>
      </p:sp>
      <p:sp>
        <p:nvSpPr>
          <p:cNvPr id="3" name="Picture Placeholder 2"/>
          <p:cNvSpPr>
            <a:spLocks noGrp="1"/>
          </p:cNvSpPr>
          <p:nvPr>
            <p:ph type="pic" idx="1"/>
          </p:nvPr>
        </p:nvSpPr>
        <p:spPr>
          <a:xfrm>
            <a:off x="1089078" y="1371600"/>
            <a:ext cx="4633532"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97021" y="228600"/>
            <a:ext cx="11298688"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75017" y="1679429"/>
            <a:ext cx="11334331"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594043" y="338328"/>
            <a:ext cx="10692765"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6709188" y="6250165"/>
            <a:ext cx="4920067" cy="365125"/>
          </a:xfrm>
          <a:prstGeom prst="rect">
            <a:avLst/>
          </a:prstGeom>
        </p:spPr>
        <p:txBody>
          <a:bodyPr vert="horz" lIns="91440" tIns="45720" rIns="91440" bIns="45720" rtlCol="0" anchor="ctr"/>
          <a:lstStyle>
            <a:lvl1pPr algn="r">
              <a:defRPr sz="1000">
                <a:solidFill>
                  <a:schemeClr val="tx2"/>
                </a:solidFill>
              </a:defRPr>
            </a:lvl1pPr>
          </a:lstStyle>
          <a:p>
            <a:fld id="{970AD098-E0F5-44B7-AD7C-366A9FCA2DCF}" type="datetimeFigureOut">
              <a:rPr lang="ru-RU" smtClean="0"/>
              <a:t>19.05.2025</a:t>
            </a:fld>
            <a:endParaRPr lang="ru-RU"/>
          </a:p>
        </p:txBody>
      </p:sp>
      <p:sp>
        <p:nvSpPr>
          <p:cNvPr id="5" name="Footer Placeholder 4"/>
          <p:cNvSpPr>
            <a:spLocks noGrp="1"/>
          </p:cNvSpPr>
          <p:nvPr>
            <p:ph type="ftr" sz="quarter" idx="3"/>
          </p:nvPr>
        </p:nvSpPr>
        <p:spPr>
          <a:xfrm>
            <a:off x="251595" y="6250165"/>
            <a:ext cx="4920069"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5185643" y="6250164"/>
            <a:ext cx="1509567" cy="365125"/>
          </a:xfrm>
          <a:prstGeom prst="rect">
            <a:avLst/>
          </a:prstGeom>
        </p:spPr>
        <p:txBody>
          <a:bodyPr vert="horz" lIns="91440" tIns="45720" rIns="91440" bIns="45720" rtlCol="0" anchor="ctr"/>
          <a:lstStyle>
            <a:lvl1pPr algn="ctr">
              <a:defRPr sz="1000">
                <a:solidFill>
                  <a:schemeClr val="tx2"/>
                </a:solidFill>
              </a:defRPr>
            </a:lvl1pPr>
          </a:lstStyle>
          <a:p>
            <a:fld id="{5E92CC53-0B7F-41C3-B2ED-1DA714D73D83}" type="slidenum">
              <a:rPr lang="ru-RU" smtClean="0"/>
              <a:t>‹#›</a:t>
            </a:fld>
            <a:endParaRPr lang="ru-RU"/>
          </a:p>
        </p:txBody>
      </p:sp>
      <p:sp>
        <p:nvSpPr>
          <p:cNvPr id="3" name="Text Placeholder 2"/>
          <p:cNvSpPr>
            <a:spLocks noGrp="1"/>
          </p:cNvSpPr>
          <p:nvPr>
            <p:ph type="body" idx="1"/>
          </p:nvPr>
        </p:nvSpPr>
        <p:spPr>
          <a:xfrm>
            <a:off x="1133082" y="2675467"/>
            <a:ext cx="9625688"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785" y="2132856"/>
            <a:ext cx="10692765" cy="2323688"/>
          </a:xfrm>
        </p:spPr>
        <p:txBody>
          <a:bodyPr>
            <a:normAutofit fontScale="92500" lnSpcReduction="10000"/>
          </a:bodyPr>
          <a:lstStyle/>
          <a:p>
            <a:pPr marL="0" indent="0">
              <a:buNone/>
            </a:pPr>
            <a:r>
              <a:rPr lang="ru-RU" sz="7200" dirty="0">
                <a:solidFill>
                  <a:schemeClr val="bg2">
                    <a:lumMod val="10000"/>
                  </a:schemeClr>
                </a:solidFill>
                <a:latin typeface="Times New Roman" pitchFamily="18" charset="0"/>
                <a:cs typeface="Times New Roman" pitchFamily="18" charset="0"/>
              </a:rPr>
              <a:t>             </a:t>
            </a:r>
          </a:p>
          <a:p>
            <a:pPr marL="0" indent="0" algn="just">
              <a:buNone/>
            </a:pPr>
            <a:r>
              <a:rPr lang="ru-RU" sz="7200" dirty="0">
                <a:solidFill>
                  <a:schemeClr val="bg2">
                    <a:lumMod val="10000"/>
                  </a:schemeClr>
                </a:solidFill>
                <a:latin typeface="Times New Roman" pitchFamily="18" charset="0"/>
                <a:cs typeface="Times New Roman" pitchFamily="18" charset="0"/>
              </a:rPr>
              <a:t>    </a:t>
            </a:r>
          </a:p>
        </p:txBody>
      </p:sp>
      <p:sp>
        <p:nvSpPr>
          <p:cNvPr id="5" name="TextBox 4"/>
          <p:cNvSpPr txBox="1"/>
          <p:nvPr/>
        </p:nvSpPr>
        <p:spPr>
          <a:xfrm rot="291866">
            <a:off x="4609521" y="789624"/>
            <a:ext cx="4678020" cy="1077218"/>
          </a:xfrm>
          <a:prstGeom prst="rect">
            <a:avLst/>
          </a:prstGeom>
          <a:noFill/>
        </p:spPr>
        <p:txBody>
          <a:bodyPr wrap="square" rtlCol="0">
            <a:spAutoFit/>
          </a:bodyPr>
          <a:lstStyle/>
          <a:p>
            <a:r>
              <a:rPr lang="en-US" sz="3200" dirty="0">
                <a:solidFill>
                  <a:schemeClr val="bg2">
                    <a:lumMod val="10000"/>
                  </a:schemeClr>
                </a:solidFill>
                <a:latin typeface="Showcard Gothic" pitchFamily="82" charset="0"/>
                <a:cs typeface="Times New Roman" pitchFamily="18" charset="0"/>
              </a:rPr>
              <a:t>Unexpectedly important </a:t>
            </a:r>
            <a:r>
              <a:rPr lang="en-US" sz="3200" dirty="0" smtClean="0">
                <a:solidFill>
                  <a:schemeClr val="bg2">
                    <a:lumMod val="10000"/>
                  </a:schemeClr>
                </a:solidFill>
                <a:latin typeface="Showcard Gothic" pitchFamily="82" charset="0"/>
                <a:cs typeface="Times New Roman" pitchFamily="18" charset="0"/>
              </a:rPr>
              <a:t>news</a:t>
            </a:r>
            <a:r>
              <a:rPr lang="ru-RU" sz="3200" dirty="0" smtClean="0">
                <a:solidFill>
                  <a:schemeClr val="bg2">
                    <a:lumMod val="10000"/>
                  </a:schemeClr>
                </a:solidFill>
                <a:latin typeface="Showcard Gothic" pitchFamily="82" charset="0"/>
                <a:cs typeface="Times New Roman" pitchFamily="18" charset="0"/>
              </a:rPr>
              <a:t>!!!</a:t>
            </a:r>
            <a:endParaRPr lang="ru-RU" sz="3200" dirty="0">
              <a:solidFill>
                <a:schemeClr val="bg2">
                  <a:lumMod val="10000"/>
                </a:schemeClr>
              </a:solidFill>
              <a:latin typeface="Times New Roman" pitchFamily="18" charset="0"/>
              <a:cs typeface="Times New Roman" pitchFamily="18" charset="0"/>
            </a:endParaRPr>
          </a:p>
        </p:txBody>
      </p:sp>
      <p:sp>
        <p:nvSpPr>
          <p:cNvPr id="4" name="TextBox 3"/>
          <p:cNvSpPr txBox="1"/>
          <p:nvPr/>
        </p:nvSpPr>
        <p:spPr>
          <a:xfrm>
            <a:off x="1331913" y="435277"/>
            <a:ext cx="216024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i="1" dirty="0" smtClean="0">
                <a:solidFill>
                  <a:schemeClr val="tx2"/>
                </a:solidFill>
                <a:effectLst>
                  <a:outerShdw blurRad="38100" dist="38100" dir="2700000" algn="tl">
                    <a:srgbClr val="000000">
                      <a:alpha val="43137"/>
                    </a:srgbClr>
                  </a:outerShdw>
                </a:effectLst>
                <a:latin typeface="Showcard Gothic" pitchFamily="82" charset="0"/>
                <a:cs typeface="Times New Roman" pitchFamily="18" charset="0"/>
              </a:rPr>
              <a:t>THE WORLD</a:t>
            </a:r>
            <a:endParaRPr lang="ru-RU"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755849" y="2374913"/>
            <a:ext cx="9361040" cy="2062103"/>
          </a:xfrm>
          <a:prstGeom prst="rect">
            <a:avLst/>
          </a:prstGeom>
          <a:noFill/>
        </p:spPr>
        <p:txBody>
          <a:bodyPr wrap="square" rtlCol="0">
            <a:spAutoFit/>
          </a:bodyPr>
          <a:lstStyle/>
          <a:p>
            <a:r>
              <a:rPr lang="en-US" sz="3200" dirty="0">
                <a:latin typeface="Algerian" pitchFamily="82" charset="0"/>
              </a:rPr>
              <a:t>Stay tuned and you will learn about </a:t>
            </a:r>
            <a:r>
              <a:rPr lang="en-US" sz="3200" dirty="0" smtClean="0">
                <a:latin typeface="Algerian" pitchFamily="82" charset="0"/>
              </a:rPr>
              <a:t> </a:t>
            </a:r>
            <a:r>
              <a:rPr lang="en-US" sz="3200" dirty="0">
                <a:latin typeface="Algerian" pitchFamily="82" charset="0"/>
              </a:rPr>
              <a:t>the events that took place during the period April - May 2025.</a:t>
            </a:r>
            <a:r>
              <a:rPr lang="ru-RU" sz="3200" dirty="0"/>
              <a:t/>
            </a:r>
            <a:br>
              <a:rPr lang="ru-RU" sz="3200" dirty="0"/>
            </a:br>
            <a:endParaRPr lang="ru-RU" sz="3200" dirty="0"/>
          </a:p>
        </p:txBody>
      </p:sp>
      <p:pic>
        <p:nvPicPr>
          <p:cNvPr id="3074" name="Picture 2" descr="https://avatars.mds.yandex.net/i?id=87ea8a35e91136ac75d5154a77bf4efb584aa5b7-12428376-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177" y="3573018"/>
            <a:ext cx="4993754" cy="288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345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6" presetClass="entr" presetSubtype="0" fill="hold" grpId="0" nodeType="with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90">
                                          <p:stCondLst>
                                            <p:cond delay="0"/>
                                          </p:stCondLst>
                                        </p:cTn>
                                        <p:tgtEl>
                                          <p:spTgt spid="5"/>
                                        </p:tgtEl>
                                      </p:cBhvr>
                                    </p:animEffect>
                                    <p:anim calcmode="lin" valueType="num">
                                      <p:cBhvr>
                                        <p:cTn id="1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7" dur="13">
                                          <p:stCondLst>
                                            <p:cond delay="325"/>
                                          </p:stCondLst>
                                        </p:cTn>
                                        <p:tgtEl>
                                          <p:spTgt spid="5"/>
                                        </p:tgtEl>
                                      </p:cBhvr>
                                      <p:to x="100000" y="60000"/>
                                    </p:animScale>
                                    <p:animScale>
                                      <p:cBhvr>
                                        <p:cTn id="18" dur="83" decel="50000">
                                          <p:stCondLst>
                                            <p:cond delay="338"/>
                                          </p:stCondLst>
                                        </p:cTn>
                                        <p:tgtEl>
                                          <p:spTgt spid="5"/>
                                        </p:tgtEl>
                                      </p:cBhvr>
                                      <p:to x="100000" y="100000"/>
                                    </p:animScale>
                                    <p:animScale>
                                      <p:cBhvr>
                                        <p:cTn id="19" dur="13">
                                          <p:stCondLst>
                                            <p:cond delay="656"/>
                                          </p:stCondLst>
                                        </p:cTn>
                                        <p:tgtEl>
                                          <p:spTgt spid="5"/>
                                        </p:tgtEl>
                                      </p:cBhvr>
                                      <p:to x="100000" y="80000"/>
                                    </p:animScale>
                                    <p:animScale>
                                      <p:cBhvr>
                                        <p:cTn id="20" dur="83" decel="50000">
                                          <p:stCondLst>
                                            <p:cond delay="669"/>
                                          </p:stCondLst>
                                        </p:cTn>
                                        <p:tgtEl>
                                          <p:spTgt spid="5"/>
                                        </p:tgtEl>
                                      </p:cBhvr>
                                      <p:to x="100000" y="100000"/>
                                    </p:animScale>
                                    <p:animScale>
                                      <p:cBhvr>
                                        <p:cTn id="21" dur="13">
                                          <p:stCondLst>
                                            <p:cond delay="821"/>
                                          </p:stCondLst>
                                        </p:cTn>
                                        <p:tgtEl>
                                          <p:spTgt spid="5"/>
                                        </p:tgtEl>
                                      </p:cBhvr>
                                      <p:to x="100000" y="90000"/>
                                    </p:animScale>
                                    <p:animScale>
                                      <p:cBhvr>
                                        <p:cTn id="22" dur="83" decel="50000">
                                          <p:stCondLst>
                                            <p:cond delay="834"/>
                                          </p:stCondLst>
                                        </p:cTn>
                                        <p:tgtEl>
                                          <p:spTgt spid="5"/>
                                        </p:tgtEl>
                                      </p:cBhvr>
                                      <p:to x="100000" y="100000"/>
                                    </p:animScale>
                                    <p:animScale>
                                      <p:cBhvr>
                                        <p:cTn id="23" dur="13">
                                          <p:stCondLst>
                                            <p:cond delay="904"/>
                                          </p:stCondLst>
                                        </p:cTn>
                                        <p:tgtEl>
                                          <p:spTgt spid="5"/>
                                        </p:tgtEl>
                                      </p:cBhvr>
                                      <p:to x="100000" y="95000"/>
                                    </p:animScale>
                                    <p:animScale>
                                      <p:cBhvr>
                                        <p:cTn id="24" dur="83" decel="50000">
                                          <p:stCondLst>
                                            <p:cond delay="917"/>
                                          </p:stCondLst>
                                        </p:cTn>
                                        <p:tgtEl>
                                          <p:spTgt spid="5"/>
                                        </p:tgtEl>
                                      </p:cBhvr>
                                      <p:to x="100000" y="100000"/>
                                    </p:animScale>
                                  </p:childTnLst>
                                </p:cTn>
                              </p:par>
                              <p:par>
                                <p:cTn id="25" presetID="10" presetClass="entr" presetSubtype="0" fill="hold" grpId="0" nodeType="withEffect">
                                  <p:stCondLst>
                                    <p:cond delay="2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250"/>
                                        <p:tgtEl>
                                          <p:spTgt spid="6"/>
                                        </p:tgtEl>
                                      </p:cBhvr>
                                    </p:animEffect>
                                  </p:childTnLst>
                                </p:cTn>
                              </p:par>
                              <p:par>
                                <p:cTn id="28" presetID="16" presetClass="entr" presetSubtype="21" fill="hold" nodeType="withEffect">
                                  <p:stCondLst>
                                    <p:cond delay="2750"/>
                                  </p:stCondLst>
                                  <p:childTnLst>
                                    <p:set>
                                      <p:cBhvr>
                                        <p:cTn id="29" dur="1" fill="hold">
                                          <p:stCondLst>
                                            <p:cond delay="0"/>
                                          </p:stCondLst>
                                        </p:cTn>
                                        <p:tgtEl>
                                          <p:spTgt spid="3074"/>
                                        </p:tgtEl>
                                        <p:attrNameLst>
                                          <p:attrName>style.visibility</p:attrName>
                                        </p:attrNameLst>
                                      </p:cBhvr>
                                      <p:to>
                                        <p:strVal val="visible"/>
                                      </p:to>
                                    </p:set>
                                    <p:animEffect transition="in" filter="barn(inVertical)">
                                      <p:cBhvr>
                                        <p:cTn id="3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850" y="692696"/>
            <a:ext cx="4824536" cy="465232"/>
          </a:xfrm>
        </p:spPr>
        <p:txBody>
          <a:bodyPr>
            <a:noAutofit/>
          </a:bodyPr>
          <a:lstStyle/>
          <a:p>
            <a:pPr marL="45720" indent="0">
              <a:buNone/>
            </a:pPr>
            <a:r>
              <a:rPr lang="en-US" sz="2800" i="1" dirty="0">
                <a:latin typeface="Showcard Gothic" pitchFamily="82" charset="0"/>
              </a:rPr>
              <a:t>April 30th</a:t>
            </a:r>
            <a:endParaRPr lang="ru-RU" sz="2800" i="1" dirty="0"/>
          </a:p>
        </p:txBody>
      </p:sp>
      <p:sp>
        <p:nvSpPr>
          <p:cNvPr id="4" name="TextBox 3"/>
          <p:cNvSpPr txBox="1"/>
          <p:nvPr/>
        </p:nvSpPr>
        <p:spPr>
          <a:xfrm>
            <a:off x="755850" y="2060849"/>
            <a:ext cx="9001000" cy="1754326"/>
          </a:xfrm>
          <a:prstGeom prst="rect">
            <a:avLst/>
          </a:prstGeom>
          <a:noFill/>
        </p:spPr>
        <p:txBody>
          <a:bodyPr wrap="square" rtlCol="0">
            <a:spAutoFit/>
          </a:bodyPr>
          <a:lstStyle/>
          <a:p>
            <a:pPr algn="just"/>
            <a:r>
              <a:rPr lang="ru-RU" dirty="0">
                <a:latin typeface="Times New Roman" pitchFamily="18" charset="0"/>
                <a:cs typeface="Times New Roman" pitchFamily="18" charset="0"/>
              </a:rPr>
              <a:t>    </a:t>
            </a:r>
            <a:r>
              <a:rPr lang="en-US" dirty="0">
                <a:latin typeface="Algerian" pitchFamily="82" charset="0"/>
                <a:cs typeface="Times New Roman" pitchFamily="18" charset="0"/>
              </a:rPr>
              <a:t>Russian volunteers from Florida presented jubilee medals "80 years of Victory in the Great Patriotic War of 1941-1945" to 11 war veterans living in the state. The veterans were very pleased. Some of them didn't let our volunteers go for a long time, telling us about their lives and what they had to go through. And everyone thanked them for being remembered.</a:t>
            </a:r>
            <a:endParaRPr lang="ru-RU" dirty="0">
              <a:latin typeface="Times New Roman" pitchFamily="18" charset="0"/>
              <a:cs typeface="Times New Roman" pitchFamily="18" charset="0"/>
            </a:endParaRPr>
          </a:p>
        </p:txBody>
      </p:sp>
      <p:sp>
        <p:nvSpPr>
          <p:cNvPr id="5" name="AutoShape 2" descr="Награды ветерана Великой Отечественной войны - РИА Новости, 1920, 14.03.202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Награды ветерана Великой Отечественной войны - РИА Новости, 1920, 14.03.202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9423" y="3933056"/>
            <a:ext cx="3227626"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7" descr="Посольство России в Вашингтоне - РИА Новости, 1920, 30.04.202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9" descr="Посольство России в Вашингтоне - РИА Новости, 1920, 30.04.2025"/>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933056"/>
            <a:ext cx="4464496"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2" descr="Сотрудники посольства России в Швеции вручили проживающим в стране ветеранам Великой Отечественной войны юбилейные медали к 80-летию Победы - РИА Новости, 1920, 01.04.2025"/>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233" y="3933056"/>
            <a:ext cx="4439816"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87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1500"/>
                                  </p:stCondLst>
                                  <p:childTnLst>
                                    <p:set>
                                      <p:cBhvr>
                                        <p:cTn id="12" dur="1" fill="hold">
                                          <p:stCondLst>
                                            <p:cond delay="0"/>
                                          </p:stCondLst>
                                        </p:cTn>
                                        <p:tgtEl>
                                          <p:spTgt spid="1034"/>
                                        </p:tgtEl>
                                        <p:attrNameLst>
                                          <p:attrName>style.visibility</p:attrName>
                                        </p:attrNameLst>
                                      </p:cBhvr>
                                      <p:to>
                                        <p:strVal val="visible"/>
                                      </p:to>
                                    </p:set>
                                    <p:animEffect transition="in" filter="barn(inVertical)">
                                      <p:cBhvr>
                                        <p:cTn id="13" dur="500"/>
                                        <p:tgtEl>
                                          <p:spTgt spid="1034"/>
                                        </p:tgtEl>
                                      </p:cBhvr>
                                    </p:animEffect>
                                  </p:childTnLst>
                                </p:cTn>
                              </p:par>
                              <p:par>
                                <p:cTn id="14" presetID="16" presetClass="entr" presetSubtype="21" fill="hold" nodeType="withEffect">
                                  <p:stCondLst>
                                    <p:cond delay="1750"/>
                                  </p:stCondLst>
                                  <p:childTnLst>
                                    <p:set>
                                      <p:cBhvr>
                                        <p:cTn id="15" dur="1" fill="hold">
                                          <p:stCondLst>
                                            <p:cond delay="0"/>
                                          </p:stCondLst>
                                        </p:cTn>
                                        <p:tgtEl>
                                          <p:spTgt spid="1037"/>
                                        </p:tgtEl>
                                        <p:attrNameLst>
                                          <p:attrName>style.visibility</p:attrName>
                                        </p:attrNameLst>
                                      </p:cBhvr>
                                      <p:to>
                                        <p:strVal val="visible"/>
                                      </p:to>
                                    </p:set>
                                    <p:animEffect transition="in" filter="barn(inVertical)">
                                      <p:cBhvr>
                                        <p:cTn id="16" dur="500"/>
                                        <p:tgtEl>
                                          <p:spTgt spid="1037"/>
                                        </p:tgtEl>
                                      </p:cBhvr>
                                    </p:animEffect>
                                  </p:childTnLst>
                                </p:cTn>
                              </p:par>
                              <p:par>
                                <p:cTn id="17" presetID="16" presetClass="entr" presetSubtype="21" fill="hold" nodeType="withEffect">
                                  <p:stCondLst>
                                    <p:cond delay="2000"/>
                                  </p:stCondLst>
                                  <p:childTnLst>
                                    <p:set>
                                      <p:cBhvr>
                                        <p:cTn id="18" dur="1" fill="hold">
                                          <p:stCondLst>
                                            <p:cond delay="0"/>
                                          </p:stCondLst>
                                        </p:cTn>
                                        <p:tgtEl>
                                          <p:spTgt spid="1029"/>
                                        </p:tgtEl>
                                        <p:attrNameLst>
                                          <p:attrName>style.visibility</p:attrName>
                                        </p:attrNameLst>
                                      </p:cBhvr>
                                      <p:to>
                                        <p:strVal val="visible"/>
                                      </p:to>
                                    </p:set>
                                    <p:animEffect transition="in" filter="barn(inVertical)">
                                      <p:cBhvr>
                                        <p:cTn id="1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809" y="1772816"/>
            <a:ext cx="4824535" cy="2370576"/>
          </a:xfrm>
        </p:spPr>
        <p:txBody>
          <a:bodyPr>
            <a:noAutofit/>
          </a:bodyPr>
          <a:lstStyle/>
          <a:p>
            <a:pPr marL="0" indent="0">
              <a:buNone/>
            </a:pPr>
            <a:r>
              <a:rPr lang="en-US" sz="1600" dirty="0">
                <a:solidFill>
                  <a:schemeClr val="tx1"/>
                </a:solidFill>
                <a:latin typeface="Algerian" pitchFamily="82" charset="0"/>
              </a:rPr>
              <a:t>Pope Francis died at the age of 88 on Easter Monday, April 21, 2025 at 07:35 at his residence in the Vatican. The death was announced by Cardinal Kevin Farrell on the air of the Vatican TV channel Vatican Media and in a video message. The pontiff passed away after a long period of declining health.</a:t>
            </a:r>
            <a:r>
              <a:rPr lang="ru-RU" sz="1600" dirty="0">
                <a:solidFill>
                  <a:schemeClr val="tx1"/>
                </a:solidFill>
              </a:rPr>
              <a:t/>
            </a:r>
            <a:br>
              <a:rPr lang="ru-RU" sz="1600" dirty="0">
                <a:solidFill>
                  <a:schemeClr val="tx1"/>
                </a:solidFill>
              </a:rPr>
            </a:br>
            <a:endParaRPr lang="ru-RU" sz="1600" dirty="0">
              <a:solidFill>
                <a:schemeClr val="tx1"/>
              </a:solidFill>
            </a:endParaRPr>
          </a:p>
          <a:p>
            <a:pPr marL="0" indent="0">
              <a:buNone/>
            </a:pPr>
            <a:endParaRPr lang="ru-RU" sz="1600" dirty="0">
              <a:solidFill>
                <a:schemeClr val="tx1"/>
              </a:solidFill>
            </a:endParaRPr>
          </a:p>
        </p:txBody>
      </p:sp>
      <p:sp>
        <p:nvSpPr>
          <p:cNvPr id="2" name="Заголовок 1"/>
          <p:cNvSpPr>
            <a:spLocks noGrp="1"/>
          </p:cNvSpPr>
          <p:nvPr>
            <p:ph type="title"/>
          </p:nvPr>
        </p:nvSpPr>
        <p:spPr>
          <a:xfrm>
            <a:off x="323802" y="275186"/>
            <a:ext cx="3600400" cy="849558"/>
          </a:xfrm>
        </p:spPr>
        <p:txBody>
          <a:bodyPr>
            <a:normAutofit/>
          </a:bodyPr>
          <a:lstStyle/>
          <a:p>
            <a:r>
              <a:rPr lang="ru-RU" sz="2800" i="1" dirty="0" smtClean="0">
                <a:solidFill>
                  <a:schemeClr val="tx2"/>
                </a:solidFill>
                <a:latin typeface="Showcard Gothic" pitchFamily="82" charset="0"/>
              </a:rPr>
              <a:t>21 </a:t>
            </a:r>
            <a:r>
              <a:rPr lang="en-US" sz="2800" i="1" dirty="0" smtClean="0">
                <a:solidFill>
                  <a:schemeClr val="tx2"/>
                </a:solidFill>
                <a:latin typeface="Showcard Gothic" pitchFamily="82" charset="0"/>
              </a:rPr>
              <a:t>April </a:t>
            </a:r>
            <a:endParaRPr lang="ru-RU" sz="3200" i="1" dirty="0">
              <a:solidFill>
                <a:schemeClr val="tx2"/>
              </a:solidFill>
              <a:latin typeface="Arial Black" pitchFamily="34" charset="0"/>
            </a:endParaRPr>
          </a:p>
        </p:txBody>
      </p:sp>
      <p:pic>
        <p:nvPicPr>
          <p:cNvPr id="4" name="Picture 2" descr="Изображение с сайта vaticannews.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501" y="4070589"/>
            <a:ext cx="3626416" cy="2120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Изображение с сайта pinteres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9" y="4070589"/>
            <a:ext cx="3548276" cy="21203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vatars.mds.yandex.net/i?id=0ad9d288888cc4ebc91e7e7958658ed354a15d33-1285448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217" y="4070589"/>
            <a:ext cx="3600400" cy="212039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449" y="1344464"/>
            <a:ext cx="4572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0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16" presetClass="entr" presetSubtype="21"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1750"/>
                                  </p:stCondLst>
                                  <p:childTnLst>
                                    <p:set>
                                      <p:cBhvr>
                                        <p:cTn id="18" dur="1" fill="hold">
                                          <p:stCondLst>
                                            <p:cond delay="0"/>
                                          </p:stCondLst>
                                        </p:cTn>
                                        <p:tgtEl>
                                          <p:spTgt spid="2056"/>
                                        </p:tgtEl>
                                        <p:attrNameLst>
                                          <p:attrName>style.visibility</p:attrName>
                                        </p:attrNameLst>
                                      </p:cBhvr>
                                      <p:to>
                                        <p:strVal val="visible"/>
                                      </p:to>
                                    </p:set>
                                    <p:animEffect transition="in" filter="barn(inVertical)">
                                      <p:cBhvr>
                                        <p:cTn id="19" dur="500"/>
                                        <p:tgtEl>
                                          <p:spTgt spid="2056"/>
                                        </p:tgtEl>
                                      </p:cBhvr>
                                    </p:animEffect>
                                  </p:childTnLst>
                                </p:cTn>
                              </p:par>
                              <p:par>
                                <p:cTn id="20" presetID="16" presetClass="entr" presetSubtype="21" fill="hold" nodeType="withEffect">
                                  <p:stCondLst>
                                    <p:cond delay="1250"/>
                                  </p:stCondLst>
                                  <p:childTnLst>
                                    <p:set>
                                      <p:cBhvr>
                                        <p:cTn id="21" dur="1" fill="hold">
                                          <p:stCondLst>
                                            <p:cond delay="0"/>
                                          </p:stCondLst>
                                        </p:cTn>
                                        <p:tgtEl>
                                          <p:spTgt spid="2057"/>
                                        </p:tgtEl>
                                        <p:attrNameLst>
                                          <p:attrName>style.visibility</p:attrName>
                                        </p:attrNameLst>
                                      </p:cBhvr>
                                      <p:to>
                                        <p:strVal val="visible"/>
                                      </p:to>
                                    </p:set>
                                    <p:animEffect transition="in" filter="barn(inVertical)">
                                      <p:cBhvr>
                                        <p:cTn id="2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793" y="3356992"/>
            <a:ext cx="11449271" cy="3450696"/>
          </a:xfrm>
        </p:spPr>
        <p:txBody>
          <a:bodyPr>
            <a:noAutofit/>
          </a:bodyPr>
          <a:lstStyle/>
          <a:p>
            <a:pPr marL="0" indent="0">
              <a:buNone/>
            </a:pPr>
            <a:r>
              <a:rPr lang="en-US" sz="2000" dirty="0">
                <a:solidFill>
                  <a:schemeClr val="tx1"/>
                </a:solidFill>
                <a:latin typeface="Algerian" pitchFamily="82" charset="0"/>
              </a:rPr>
              <a:t>39 years since the Chernobyl disaster.</a:t>
            </a:r>
          </a:p>
          <a:p>
            <a:pPr marL="0" indent="0">
              <a:buNone/>
            </a:pPr>
            <a:r>
              <a:rPr lang="en-US" sz="2000" dirty="0">
                <a:solidFill>
                  <a:schemeClr val="tx1"/>
                </a:solidFill>
                <a:latin typeface="Algerian" pitchFamily="82" charset="0"/>
              </a:rPr>
              <a:t>The accident at the Chernobyl nuclear power plant, which occurred on the night of April 26, 1986, became the largest man-made disaster in the history of mankind. Every year on this day, the victims of this tragedy are remembered in Ukraine and around the world.</a:t>
            </a:r>
          </a:p>
          <a:p>
            <a:pPr marL="0" indent="0">
              <a:buNone/>
            </a:pPr>
            <a:r>
              <a:rPr lang="en-US" sz="2000" dirty="0">
                <a:solidFill>
                  <a:schemeClr val="tx1"/>
                </a:solidFill>
                <a:latin typeface="Algerian" pitchFamily="82" charset="0"/>
              </a:rPr>
              <a:t>This year marks the 39th anniversary of the nuclear disaster at the Chernobyl nuclear power plant. On April 26, 1986, at 1:23 a.m., with an interval of several seconds, two powerful explosions occurred at the fourth power unit of the station.</a:t>
            </a:r>
            <a:endParaRPr lang="ru-RU" sz="2000" dirty="0">
              <a:solidFill>
                <a:schemeClr val="tx1"/>
              </a:solidFill>
            </a:endParaRPr>
          </a:p>
        </p:txBody>
      </p:sp>
      <p:sp>
        <p:nvSpPr>
          <p:cNvPr id="2" name="Заголовок 1"/>
          <p:cNvSpPr>
            <a:spLocks noGrp="1"/>
          </p:cNvSpPr>
          <p:nvPr>
            <p:ph type="title"/>
          </p:nvPr>
        </p:nvSpPr>
        <p:spPr>
          <a:xfrm>
            <a:off x="594044" y="338328"/>
            <a:ext cx="3474174" cy="1252728"/>
          </a:xfrm>
        </p:spPr>
        <p:txBody>
          <a:bodyPr>
            <a:noAutofit/>
          </a:bodyPr>
          <a:lstStyle/>
          <a:p>
            <a:r>
              <a:rPr lang="en-US" sz="2800" i="1" dirty="0">
                <a:solidFill>
                  <a:schemeClr val="tx2"/>
                </a:solidFill>
                <a:latin typeface="Showcard Gothic" pitchFamily="82" charset="0"/>
              </a:rPr>
              <a:t>April 26th</a:t>
            </a:r>
            <a:endParaRPr lang="ru-RU" sz="2800" i="1" dirty="0">
              <a:solidFill>
                <a:schemeClr val="tx2"/>
              </a:solidFill>
            </a:endParaRPr>
          </a:p>
        </p:txBody>
      </p:sp>
      <p:sp>
        <p:nvSpPr>
          <p:cNvPr id="14" name="TextBox 13">
            <a:extLst>
              <a:ext uri="{FF2B5EF4-FFF2-40B4-BE49-F238E27FC236}">
                <a16:creationId xmlns:a16="http://schemas.microsoft.com/office/drawing/2014/main" xmlns="" id="{079BA468-0D41-4950-968A-2D6FB4E76FD0}"/>
              </a:ext>
            </a:extLst>
          </p:cNvPr>
          <p:cNvSpPr txBox="1"/>
          <p:nvPr/>
        </p:nvSpPr>
        <p:spPr>
          <a:xfrm>
            <a:off x="7981061" y="1042668"/>
            <a:ext cx="1574103" cy="369332"/>
          </a:xfrm>
          <a:prstGeom prst="rect">
            <a:avLst/>
          </a:prstGeom>
          <a:noFill/>
        </p:spPr>
        <p:txBody>
          <a:bodyPr wrap="square" rtlCol="0">
            <a:spAutoFit/>
          </a:bodyPr>
          <a:lstStyle/>
          <a:p>
            <a:endParaRPr lang="ru-RU" dirty="0"/>
          </a:p>
        </p:txBody>
      </p:sp>
      <p:sp>
        <p:nvSpPr>
          <p:cNvPr id="4" name="AutoShape 2" descr="https://images.oxu.az/2025/04/25/xq02V6trviTNqgBp7WNu7zm8Y7voy232hERn9ULi:64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33" y="1484784"/>
            <a:ext cx="2880320" cy="18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https://images.oxu.az/2025/04/25/hYxpbHtTBC0cCsEEbAiWNByk2gSRorKgCbL3YITQ:64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185" y="1484784"/>
            <a:ext cx="2880320" cy="18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537" y="1513384"/>
            <a:ext cx="3115718" cy="18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01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16" presetClass="entr" presetSubtype="21" fill="hold" nodeType="withEffect">
                                  <p:stCondLst>
                                    <p:cond delay="1250"/>
                                  </p:stCondLst>
                                  <p:childTnLst>
                                    <p:set>
                                      <p:cBhvr>
                                        <p:cTn id="18" dur="1" fill="hold">
                                          <p:stCondLst>
                                            <p:cond delay="0"/>
                                          </p:stCondLst>
                                        </p:cTn>
                                        <p:tgtEl>
                                          <p:spTgt spid="3075"/>
                                        </p:tgtEl>
                                        <p:attrNameLst>
                                          <p:attrName>style.visibility</p:attrName>
                                        </p:attrNameLst>
                                      </p:cBhvr>
                                      <p:to>
                                        <p:strVal val="visible"/>
                                      </p:to>
                                    </p:set>
                                    <p:animEffect transition="in" filter="barn(inVertical)">
                                      <p:cBhvr>
                                        <p:cTn id="19" dur="500"/>
                                        <p:tgtEl>
                                          <p:spTgt spid="3075"/>
                                        </p:tgtEl>
                                      </p:cBhvr>
                                    </p:animEffect>
                                  </p:childTnLst>
                                </p:cTn>
                              </p:par>
                              <p:par>
                                <p:cTn id="20" presetID="16" presetClass="entr" presetSubtype="21" fill="hold" nodeType="withEffect">
                                  <p:stCondLst>
                                    <p:cond delay="1500"/>
                                  </p:stCondLst>
                                  <p:childTnLst>
                                    <p:set>
                                      <p:cBhvr>
                                        <p:cTn id="21" dur="1" fill="hold">
                                          <p:stCondLst>
                                            <p:cond delay="0"/>
                                          </p:stCondLst>
                                        </p:cTn>
                                        <p:tgtEl>
                                          <p:spTgt spid="3078"/>
                                        </p:tgtEl>
                                        <p:attrNameLst>
                                          <p:attrName>style.visibility</p:attrName>
                                        </p:attrNameLst>
                                      </p:cBhvr>
                                      <p:to>
                                        <p:strVal val="visible"/>
                                      </p:to>
                                    </p:set>
                                    <p:animEffect transition="in" filter="barn(inVertical)">
                                      <p:cBhvr>
                                        <p:cTn id="22" dur="500"/>
                                        <p:tgtEl>
                                          <p:spTgt spid="3078"/>
                                        </p:tgtEl>
                                      </p:cBhvr>
                                    </p:animEffect>
                                  </p:childTnLst>
                                </p:cTn>
                              </p:par>
                              <p:par>
                                <p:cTn id="23" presetID="16" presetClass="entr" presetSubtype="21" fill="hold" nodeType="withEffect">
                                  <p:stCondLst>
                                    <p:cond delay="1750"/>
                                  </p:stCondLst>
                                  <p:childTnLst>
                                    <p:set>
                                      <p:cBhvr>
                                        <p:cTn id="24" dur="1" fill="hold">
                                          <p:stCondLst>
                                            <p:cond delay="0"/>
                                          </p:stCondLst>
                                        </p:cTn>
                                        <p:tgtEl>
                                          <p:spTgt spid="3079"/>
                                        </p:tgtEl>
                                        <p:attrNameLst>
                                          <p:attrName>style.visibility</p:attrName>
                                        </p:attrNameLst>
                                      </p:cBhvr>
                                      <p:to>
                                        <p:strVal val="visible"/>
                                      </p:to>
                                    </p:set>
                                    <p:animEffect transition="in" filter="barn(inVertical)">
                                      <p:cBhvr>
                                        <p:cTn id="25"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834" y="332656"/>
            <a:ext cx="2016223" cy="1252728"/>
          </a:xfrm>
        </p:spPr>
        <p:txBody>
          <a:bodyPr>
            <a:normAutofit/>
          </a:bodyPr>
          <a:lstStyle/>
          <a:p>
            <a:r>
              <a:rPr lang="ru-RU" sz="2400" i="1" dirty="0" smtClean="0">
                <a:solidFill>
                  <a:schemeClr val="tx2"/>
                </a:solidFill>
                <a:latin typeface="Showcard Gothic" pitchFamily="82" charset="0"/>
              </a:rPr>
              <a:t>6 </a:t>
            </a:r>
            <a:r>
              <a:rPr lang="en-US" sz="2400" i="1" dirty="0" err="1" smtClean="0">
                <a:solidFill>
                  <a:schemeClr val="tx2"/>
                </a:solidFill>
                <a:latin typeface="Showcard Gothic" pitchFamily="82" charset="0"/>
              </a:rPr>
              <a:t>april</a:t>
            </a:r>
            <a:endParaRPr lang="ru-RU" sz="2400" i="1" dirty="0">
              <a:solidFill>
                <a:schemeClr val="tx2"/>
              </a:solidFill>
            </a:endParaRPr>
          </a:p>
        </p:txBody>
      </p:sp>
      <p:sp>
        <p:nvSpPr>
          <p:cNvPr id="3" name="TextBox 2"/>
          <p:cNvSpPr txBox="1"/>
          <p:nvPr/>
        </p:nvSpPr>
        <p:spPr>
          <a:xfrm>
            <a:off x="4356249" y="1628800"/>
            <a:ext cx="7272808" cy="2554545"/>
          </a:xfrm>
          <a:prstGeom prst="rect">
            <a:avLst/>
          </a:prstGeom>
          <a:noFill/>
        </p:spPr>
        <p:txBody>
          <a:bodyPr wrap="square" rtlCol="0">
            <a:spAutoFit/>
          </a:bodyPr>
          <a:lstStyle/>
          <a:p>
            <a:r>
              <a:rPr lang="en-US" sz="1600" dirty="0">
                <a:latin typeface="Algerian" pitchFamily="82" charset="0"/>
              </a:rPr>
              <a:t>The International Day of Sport for Development and Peace, celebrated annually on April 6, provides an opportunity to demonstrate the important role of sport and physical activity in the lives of people around the world</a:t>
            </a:r>
            <a:r>
              <a:rPr lang="en-US" sz="1600" dirty="0" smtClean="0">
                <a:latin typeface="Algerian" pitchFamily="82" charset="0"/>
              </a:rPr>
              <a:t>.</a:t>
            </a:r>
            <a:endParaRPr lang="en-US" sz="1600" dirty="0">
              <a:latin typeface="Algerian" pitchFamily="82" charset="0"/>
            </a:endParaRPr>
          </a:p>
          <a:p>
            <a:r>
              <a:rPr lang="en-US" sz="1600" dirty="0">
                <a:latin typeface="Algerian" pitchFamily="82" charset="0"/>
              </a:rPr>
              <a:t>Sport is a powerful tool for strengthening social ties and promoting sustainable development and peace, as well as solidarity and respect for all</a:t>
            </a:r>
            <a:r>
              <a:rPr lang="en-US" sz="1600" dirty="0" smtClean="0">
                <a:latin typeface="Algerian" pitchFamily="82" charset="0"/>
              </a:rPr>
              <a:t>.</a:t>
            </a:r>
            <a:endParaRPr lang="en-US" sz="1600" dirty="0">
              <a:latin typeface="Algerian" pitchFamily="82" charset="0"/>
            </a:endParaRPr>
          </a:p>
          <a:p>
            <a:r>
              <a:rPr lang="en-US" sz="1600" dirty="0">
                <a:latin typeface="Algerian" pitchFamily="82" charset="0"/>
              </a:rPr>
              <a:t>On the eve of the Second World Summit on Social Development in 2025, International Sports Day will focus on the social integration of the most marginalized </a:t>
            </a:r>
            <a:r>
              <a:rPr lang="en-US" sz="1600" dirty="0" smtClean="0">
                <a:latin typeface="Algerian" pitchFamily="82" charset="0"/>
              </a:rPr>
              <a:t>groups.</a:t>
            </a:r>
            <a:endParaRPr lang="ru-RU" sz="1600" dirty="0"/>
          </a:p>
        </p:txBody>
      </p:sp>
      <p:sp>
        <p:nvSpPr>
          <p:cNvPr id="4" name="AutoShape 2" descr="https://newsgomel.by/upload/resize_cache/webp/sotbit.htmleditoraddition/da2/6qldkcgrlk95e9vjujrclbzwbj0aad1f.webp"/>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newsgomel.by/upload/resize_cache/webp/sotbit.htmleditoraddition/da2/6qldkcgrlk95e9vjujrclbzwbj0aad1f.webp"/>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06" y="1664803"/>
            <a:ext cx="3755827" cy="248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06" y="4437112"/>
            <a:ext cx="3323779" cy="196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201" y="4437112"/>
            <a:ext cx="3168352" cy="19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569" y="4422412"/>
            <a:ext cx="3414713" cy="19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8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16" presetClass="entr" presetSubtype="21" fill="hold" nodeType="withEffect">
                                  <p:stCondLst>
                                    <p:cond delay="125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par>
                                <p:cTn id="14" presetID="16" presetClass="entr" presetSubtype="21" fill="hold" nodeType="withEffect">
                                  <p:stCondLst>
                                    <p:cond delay="1500"/>
                                  </p:stCondLst>
                                  <p:childTnLst>
                                    <p:set>
                                      <p:cBhvr>
                                        <p:cTn id="15" dur="1" fill="hold">
                                          <p:stCondLst>
                                            <p:cond delay="0"/>
                                          </p:stCondLst>
                                        </p:cTn>
                                        <p:tgtEl>
                                          <p:spTgt spid="4099"/>
                                        </p:tgtEl>
                                        <p:attrNameLst>
                                          <p:attrName>style.visibility</p:attrName>
                                        </p:attrNameLst>
                                      </p:cBhvr>
                                      <p:to>
                                        <p:strVal val="visible"/>
                                      </p:to>
                                    </p:set>
                                    <p:animEffect transition="in" filter="barn(inVertical)">
                                      <p:cBhvr>
                                        <p:cTn id="16" dur="500"/>
                                        <p:tgtEl>
                                          <p:spTgt spid="4099"/>
                                        </p:tgtEl>
                                      </p:cBhvr>
                                    </p:animEffect>
                                  </p:childTnLst>
                                </p:cTn>
                              </p:par>
                              <p:par>
                                <p:cTn id="17" presetID="16" presetClass="entr" presetSubtype="21" fill="hold" nodeType="withEffect">
                                  <p:stCondLst>
                                    <p:cond delay="1750"/>
                                  </p:stCondLst>
                                  <p:childTnLst>
                                    <p:set>
                                      <p:cBhvr>
                                        <p:cTn id="18" dur="1" fill="hold">
                                          <p:stCondLst>
                                            <p:cond delay="0"/>
                                          </p:stCondLst>
                                        </p:cTn>
                                        <p:tgtEl>
                                          <p:spTgt spid="4100"/>
                                        </p:tgtEl>
                                        <p:attrNameLst>
                                          <p:attrName>style.visibility</p:attrName>
                                        </p:attrNameLst>
                                      </p:cBhvr>
                                      <p:to>
                                        <p:strVal val="visible"/>
                                      </p:to>
                                    </p:set>
                                    <p:animEffect transition="in" filter="barn(inVertical)">
                                      <p:cBhvr>
                                        <p:cTn id="19" dur="500"/>
                                        <p:tgtEl>
                                          <p:spTgt spid="4100"/>
                                        </p:tgtEl>
                                      </p:cBhvr>
                                    </p:animEffect>
                                  </p:childTnLst>
                                </p:cTn>
                              </p:par>
                              <p:par>
                                <p:cTn id="20" presetID="16" presetClass="entr" presetSubtype="21" fill="hold" nodeType="withEffect">
                                  <p:stCondLst>
                                    <p:cond delay="2000"/>
                                  </p:stCondLst>
                                  <p:childTnLst>
                                    <p:set>
                                      <p:cBhvr>
                                        <p:cTn id="21" dur="1" fill="hold">
                                          <p:stCondLst>
                                            <p:cond delay="0"/>
                                          </p:stCondLst>
                                        </p:cTn>
                                        <p:tgtEl>
                                          <p:spTgt spid="4101"/>
                                        </p:tgtEl>
                                        <p:attrNameLst>
                                          <p:attrName>style.visibility</p:attrName>
                                        </p:attrNameLst>
                                      </p:cBhvr>
                                      <p:to>
                                        <p:strVal val="visible"/>
                                      </p:to>
                                    </p:set>
                                    <p:animEffect transition="in" filter="barn(inVertical)">
                                      <p:cBhvr>
                                        <p:cTn id="2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833" y="908720"/>
            <a:ext cx="10692765" cy="1252728"/>
          </a:xfrm>
        </p:spPr>
        <p:txBody>
          <a:bodyPr/>
          <a:lstStyle/>
          <a:p>
            <a:r>
              <a:rPr lang="en-US" dirty="0">
                <a:solidFill>
                  <a:schemeClr val="tx2"/>
                </a:solidFill>
                <a:latin typeface="Showcard Gothic" pitchFamily="82" charset="0"/>
              </a:rPr>
              <a:t>thanks for </a:t>
            </a:r>
            <a:r>
              <a:rPr lang="en-US" dirty="0" smtClean="0">
                <a:solidFill>
                  <a:schemeClr val="tx2"/>
                </a:solidFill>
                <a:latin typeface="Showcard Gothic" pitchFamily="82" charset="0"/>
              </a:rPr>
              <a:t>your </a:t>
            </a:r>
            <a:r>
              <a:rPr lang="en-US" dirty="0">
                <a:solidFill>
                  <a:schemeClr val="tx2"/>
                </a:solidFill>
                <a:latin typeface="Showcard Gothic" pitchFamily="82" charset="0"/>
              </a:rPr>
              <a:t>attention!</a:t>
            </a:r>
            <a:endParaRPr lang="ru-RU" dirty="0">
              <a:solidFill>
                <a:schemeClr val="tx2"/>
              </a:solidFill>
            </a:endParaRPr>
          </a:p>
        </p:txBody>
      </p:sp>
      <p:sp>
        <p:nvSpPr>
          <p:cNvPr id="4" name="TextBox 3"/>
          <p:cNvSpPr txBox="1"/>
          <p:nvPr/>
        </p:nvSpPr>
        <p:spPr>
          <a:xfrm>
            <a:off x="1259905" y="1916832"/>
            <a:ext cx="8928992" cy="1384995"/>
          </a:xfrm>
          <a:prstGeom prst="rect">
            <a:avLst/>
          </a:prstGeom>
          <a:noFill/>
        </p:spPr>
        <p:txBody>
          <a:bodyPr wrap="square" rtlCol="0">
            <a:spAutoFit/>
          </a:bodyPr>
          <a:lstStyle/>
          <a:p>
            <a:r>
              <a:rPr lang="ru-RU" sz="2800" dirty="0" smtClean="0">
                <a:latin typeface="Showcard Gothic" pitchFamily="82" charset="0"/>
              </a:rPr>
              <a:t/>
            </a:r>
            <a:br>
              <a:rPr lang="ru-RU" sz="2800" dirty="0" smtClean="0">
                <a:latin typeface="Showcard Gothic" pitchFamily="82" charset="0"/>
              </a:rPr>
            </a:br>
            <a:r>
              <a:rPr lang="ru-RU" sz="2800" dirty="0" smtClean="0">
                <a:latin typeface="Showcard Gothic" pitchFamily="82" charset="0"/>
              </a:rPr>
              <a:t/>
            </a:r>
            <a:br>
              <a:rPr lang="ru-RU" sz="2800" dirty="0" smtClean="0">
                <a:latin typeface="Showcard Gothic" pitchFamily="82" charset="0"/>
              </a:rPr>
            </a:br>
            <a:endParaRPr lang="ru-RU" sz="2800" dirty="0"/>
          </a:p>
        </p:txBody>
      </p:sp>
    </p:spTree>
    <p:extLst>
      <p:ext uri="{BB962C8B-B14F-4D97-AF65-F5344CB8AC3E}">
        <p14:creationId xmlns:p14="http://schemas.microsoft.com/office/powerpoint/2010/main" val="23197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306</TotalTime>
  <Words>369</Words>
  <Application>Microsoft Office PowerPoint</Application>
  <PresentationFormat>Произвольный</PresentationFormat>
  <Paragraphs>19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Волна</vt:lpstr>
      <vt:lpstr>Презентация PowerPoint</vt:lpstr>
      <vt:lpstr>Презентация PowerPoint</vt:lpstr>
      <vt:lpstr>21 April </vt:lpstr>
      <vt:lpstr>April 26th</vt:lpstr>
      <vt:lpstr>6 april</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Илья Веселов</cp:lastModifiedBy>
  <cp:revision>25</cp:revision>
  <dcterms:created xsi:type="dcterms:W3CDTF">2022-04-22T15:07:01Z</dcterms:created>
  <dcterms:modified xsi:type="dcterms:W3CDTF">2025-05-19T20:56:18Z</dcterms:modified>
</cp:coreProperties>
</file>