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58" r:id="rId4"/>
    <p:sldId id="260" r:id="rId5"/>
    <p:sldId id="261" r:id="rId6"/>
    <p:sldId id="262" r:id="rId7"/>
    <p:sldId id="263" r:id="rId8"/>
    <p:sldId id="264" r:id="rId9"/>
  </p:sldIdLst>
  <p:sldSz cx="12192000" cy="6858000"/>
  <p:notesSz cx="6858000" cy="9144000"/>
  <p:defaultTextStyle>
    <a:defPPr>
      <a:defRPr lang="ru-B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p:scale>
          <a:sx n="36" d="100"/>
          <a:sy n="36" d="100"/>
        </p:scale>
        <p:origin x="1843" y="15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1EDC62-9566-4A6A-A861-076E8CEE1F9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BY"/>
          </a:p>
        </p:txBody>
      </p:sp>
      <p:sp>
        <p:nvSpPr>
          <p:cNvPr id="3" name="Подзаголовок 2">
            <a:extLst>
              <a:ext uri="{FF2B5EF4-FFF2-40B4-BE49-F238E27FC236}">
                <a16:creationId xmlns:a16="http://schemas.microsoft.com/office/drawing/2014/main" id="{D7973021-8875-4CA7-9063-CE85A43D68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BY"/>
          </a:p>
        </p:txBody>
      </p:sp>
      <p:sp>
        <p:nvSpPr>
          <p:cNvPr id="4" name="Дата 3">
            <a:extLst>
              <a:ext uri="{FF2B5EF4-FFF2-40B4-BE49-F238E27FC236}">
                <a16:creationId xmlns:a16="http://schemas.microsoft.com/office/drawing/2014/main" id="{F50F05ED-3A5C-4D7F-9B75-075558E6F4D8}"/>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5" name="Нижний колонтитул 4">
            <a:extLst>
              <a:ext uri="{FF2B5EF4-FFF2-40B4-BE49-F238E27FC236}">
                <a16:creationId xmlns:a16="http://schemas.microsoft.com/office/drawing/2014/main" id="{320230AD-ED6F-4B3B-BFDA-C69720A24BF7}"/>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2807A17E-4CA7-4541-BE25-2DB3776C4442}"/>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20527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1F75B4-7193-4805-B79D-CD6FC57E0593}"/>
              </a:ext>
            </a:extLst>
          </p:cNvPr>
          <p:cNvSpPr>
            <a:spLocks noGrp="1"/>
          </p:cNvSpPr>
          <p:nvPr>
            <p:ph type="title"/>
          </p:nvPr>
        </p:nvSpPr>
        <p:spPr/>
        <p:txBody>
          <a:bodyPr/>
          <a:lstStyle/>
          <a:p>
            <a:r>
              <a:rPr lang="ru-RU"/>
              <a:t>Образец заголовка</a:t>
            </a:r>
            <a:endParaRPr lang="ru-BY"/>
          </a:p>
        </p:txBody>
      </p:sp>
      <p:sp>
        <p:nvSpPr>
          <p:cNvPr id="3" name="Вертикальный текст 2">
            <a:extLst>
              <a:ext uri="{FF2B5EF4-FFF2-40B4-BE49-F238E27FC236}">
                <a16:creationId xmlns:a16="http://schemas.microsoft.com/office/drawing/2014/main" id="{6431B649-0CAC-47AE-B409-E429C03038C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Дата 3">
            <a:extLst>
              <a:ext uri="{FF2B5EF4-FFF2-40B4-BE49-F238E27FC236}">
                <a16:creationId xmlns:a16="http://schemas.microsoft.com/office/drawing/2014/main" id="{D1C45074-A866-41FD-9F58-8A2F58255EDE}"/>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5" name="Нижний колонтитул 4">
            <a:extLst>
              <a:ext uri="{FF2B5EF4-FFF2-40B4-BE49-F238E27FC236}">
                <a16:creationId xmlns:a16="http://schemas.microsoft.com/office/drawing/2014/main" id="{DA0513D7-DAD6-4255-A98A-C16E12633EB8}"/>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E86514AA-F414-4D1D-A57B-BA44D8FDB636}"/>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276119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52C8211-D1E6-442D-ABF1-06D40B11886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BY"/>
          </a:p>
        </p:txBody>
      </p:sp>
      <p:sp>
        <p:nvSpPr>
          <p:cNvPr id="3" name="Вертикальный текст 2">
            <a:extLst>
              <a:ext uri="{FF2B5EF4-FFF2-40B4-BE49-F238E27FC236}">
                <a16:creationId xmlns:a16="http://schemas.microsoft.com/office/drawing/2014/main" id="{3FD80694-44D0-4F9C-98AE-E214B28A949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Дата 3">
            <a:extLst>
              <a:ext uri="{FF2B5EF4-FFF2-40B4-BE49-F238E27FC236}">
                <a16:creationId xmlns:a16="http://schemas.microsoft.com/office/drawing/2014/main" id="{BAD80A82-C094-4B15-AFC3-E036FA77342B}"/>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5" name="Нижний колонтитул 4">
            <a:extLst>
              <a:ext uri="{FF2B5EF4-FFF2-40B4-BE49-F238E27FC236}">
                <a16:creationId xmlns:a16="http://schemas.microsoft.com/office/drawing/2014/main" id="{7C8E88FF-3E60-4303-99DB-CB031C959C7D}"/>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67BAAEC4-D483-4D80-AD61-21693413EB8E}"/>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314198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BDB6D3-C29F-4EF0-871F-718432F2D0AD}"/>
              </a:ext>
            </a:extLst>
          </p:cNvPr>
          <p:cNvSpPr>
            <a:spLocks noGrp="1"/>
          </p:cNvSpPr>
          <p:nvPr>
            <p:ph type="title"/>
          </p:nvPr>
        </p:nvSpPr>
        <p:spPr/>
        <p:txBody>
          <a:bodyPr/>
          <a:lstStyle/>
          <a:p>
            <a:r>
              <a:rPr lang="ru-RU"/>
              <a:t>Образец заголовка</a:t>
            </a:r>
            <a:endParaRPr lang="ru-BY"/>
          </a:p>
        </p:txBody>
      </p:sp>
      <p:sp>
        <p:nvSpPr>
          <p:cNvPr id="3" name="Объект 2">
            <a:extLst>
              <a:ext uri="{FF2B5EF4-FFF2-40B4-BE49-F238E27FC236}">
                <a16:creationId xmlns:a16="http://schemas.microsoft.com/office/drawing/2014/main" id="{07A4BD8B-82D5-499D-B5B0-5EFD394296D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Дата 3">
            <a:extLst>
              <a:ext uri="{FF2B5EF4-FFF2-40B4-BE49-F238E27FC236}">
                <a16:creationId xmlns:a16="http://schemas.microsoft.com/office/drawing/2014/main" id="{3F672401-7243-4617-B80E-F779C2BDC032}"/>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5" name="Нижний колонтитул 4">
            <a:extLst>
              <a:ext uri="{FF2B5EF4-FFF2-40B4-BE49-F238E27FC236}">
                <a16:creationId xmlns:a16="http://schemas.microsoft.com/office/drawing/2014/main" id="{E7B11A65-A03A-4EEE-BB78-734FD59C9D07}"/>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883C6D56-71A2-4804-A106-775517DBD96B}"/>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3949452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8D388B-0CE0-4942-BFDD-C8DC3374E72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BY"/>
          </a:p>
        </p:txBody>
      </p:sp>
      <p:sp>
        <p:nvSpPr>
          <p:cNvPr id="3" name="Текст 2">
            <a:extLst>
              <a:ext uri="{FF2B5EF4-FFF2-40B4-BE49-F238E27FC236}">
                <a16:creationId xmlns:a16="http://schemas.microsoft.com/office/drawing/2014/main" id="{D466AF2F-FD7E-419B-A54B-05B6A2C7AF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76420BB-675A-4516-AD41-572D53729839}"/>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5" name="Нижний колонтитул 4">
            <a:extLst>
              <a:ext uri="{FF2B5EF4-FFF2-40B4-BE49-F238E27FC236}">
                <a16:creationId xmlns:a16="http://schemas.microsoft.com/office/drawing/2014/main" id="{19E56458-FEBD-4616-9903-A3B2DE5625F0}"/>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209D4BFA-0B95-481C-AD66-2E3F76E362CE}"/>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158446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8A9AF1-78E9-4F63-AE75-2F2FB4994490}"/>
              </a:ext>
            </a:extLst>
          </p:cNvPr>
          <p:cNvSpPr>
            <a:spLocks noGrp="1"/>
          </p:cNvSpPr>
          <p:nvPr>
            <p:ph type="title"/>
          </p:nvPr>
        </p:nvSpPr>
        <p:spPr/>
        <p:txBody>
          <a:bodyPr/>
          <a:lstStyle/>
          <a:p>
            <a:r>
              <a:rPr lang="ru-RU"/>
              <a:t>Образец заголовка</a:t>
            </a:r>
            <a:endParaRPr lang="ru-BY"/>
          </a:p>
        </p:txBody>
      </p:sp>
      <p:sp>
        <p:nvSpPr>
          <p:cNvPr id="3" name="Объект 2">
            <a:extLst>
              <a:ext uri="{FF2B5EF4-FFF2-40B4-BE49-F238E27FC236}">
                <a16:creationId xmlns:a16="http://schemas.microsoft.com/office/drawing/2014/main" id="{1C3C372B-8BAF-492B-9E3E-5052C6999B2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Объект 3">
            <a:extLst>
              <a:ext uri="{FF2B5EF4-FFF2-40B4-BE49-F238E27FC236}">
                <a16:creationId xmlns:a16="http://schemas.microsoft.com/office/drawing/2014/main" id="{25383DCC-3B92-4B3A-83BA-FBF69F42AB5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5" name="Дата 4">
            <a:extLst>
              <a:ext uri="{FF2B5EF4-FFF2-40B4-BE49-F238E27FC236}">
                <a16:creationId xmlns:a16="http://schemas.microsoft.com/office/drawing/2014/main" id="{53F900EE-4480-49A2-B28F-3D1218CDEA7E}"/>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6" name="Нижний колонтитул 5">
            <a:extLst>
              <a:ext uri="{FF2B5EF4-FFF2-40B4-BE49-F238E27FC236}">
                <a16:creationId xmlns:a16="http://schemas.microsoft.com/office/drawing/2014/main" id="{F29004D7-301F-40E0-8532-0D18DDB6008E}"/>
              </a:ext>
            </a:extLst>
          </p:cNvPr>
          <p:cNvSpPr>
            <a:spLocks noGrp="1"/>
          </p:cNvSpPr>
          <p:nvPr>
            <p:ph type="ftr" sz="quarter" idx="11"/>
          </p:nvPr>
        </p:nvSpPr>
        <p:spPr/>
        <p:txBody>
          <a:bodyPr/>
          <a:lstStyle/>
          <a:p>
            <a:endParaRPr lang="ru-BY"/>
          </a:p>
        </p:txBody>
      </p:sp>
      <p:sp>
        <p:nvSpPr>
          <p:cNvPr id="7" name="Номер слайда 6">
            <a:extLst>
              <a:ext uri="{FF2B5EF4-FFF2-40B4-BE49-F238E27FC236}">
                <a16:creationId xmlns:a16="http://schemas.microsoft.com/office/drawing/2014/main" id="{DC011568-BB06-4C40-BC1C-C168246D93F9}"/>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2349421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AC4E4F-7605-4B21-B5D0-8CF943074D07}"/>
              </a:ext>
            </a:extLst>
          </p:cNvPr>
          <p:cNvSpPr>
            <a:spLocks noGrp="1"/>
          </p:cNvSpPr>
          <p:nvPr>
            <p:ph type="title"/>
          </p:nvPr>
        </p:nvSpPr>
        <p:spPr>
          <a:xfrm>
            <a:off x="839788" y="365125"/>
            <a:ext cx="10515600" cy="1325563"/>
          </a:xfrm>
        </p:spPr>
        <p:txBody>
          <a:bodyPr/>
          <a:lstStyle/>
          <a:p>
            <a:r>
              <a:rPr lang="ru-RU"/>
              <a:t>Образец заголовка</a:t>
            </a:r>
            <a:endParaRPr lang="ru-BY"/>
          </a:p>
        </p:txBody>
      </p:sp>
      <p:sp>
        <p:nvSpPr>
          <p:cNvPr id="3" name="Текст 2">
            <a:extLst>
              <a:ext uri="{FF2B5EF4-FFF2-40B4-BE49-F238E27FC236}">
                <a16:creationId xmlns:a16="http://schemas.microsoft.com/office/drawing/2014/main" id="{49C41EB0-DFF4-4058-9806-59F7465A2D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E79B1D5-B919-49D9-9092-DB9CA00D697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5" name="Текст 4">
            <a:extLst>
              <a:ext uri="{FF2B5EF4-FFF2-40B4-BE49-F238E27FC236}">
                <a16:creationId xmlns:a16="http://schemas.microsoft.com/office/drawing/2014/main" id="{ECCE2447-4BAE-493A-857C-B21642A60B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336DB05-BAE9-41FF-94BE-D4F1F33DCF9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7" name="Дата 6">
            <a:extLst>
              <a:ext uri="{FF2B5EF4-FFF2-40B4-BE49-F238E27FC236}">
                <a16:creationId xmlns:a16="http://schemas.microsoft.com/office/drawing/2014/main" id="{CF5E3E61-21B9-4121-833D-1F23B0C798B3}"/>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8" name="Нижний колонтитул 7">
            <a:extLst>
              <a:ext uri="{FF2B5EF4-FFF2-40B4-BE49-F238E27FC236}">
                <a16:creationId xmlns:a16="http://schemas.microsoft.com/office/drawing/2014/main" id="{665EB1C3-C67A-4464-A547-90BDFB5B0C20}"/>
              </a:ext>
            </a:extLst>
          </p:cNvPr>
          <p:cNvSpPr>
            <a:spLocks noGrp="1"/>
          </p:cNvSpPr>
          <p:nvPr>
            <p:ph type="ftr" sz="quarter" idx="11"/>
          </p:nvPr>
        </p:nvSpPr>
        <p:spPr/>
        <p:txBody>
          <a:bodyPr/>
          <a:lstStyle/>
          <a:p>
            <a:endParaRPr lang="ru-BY"/>
          </a:p>
        </p:txBody>
      </p:sp>
      <p:sp>
        <p:nvSpPr>
          <p:cNvPr id="9" name="Номер слайда 8">
            <a:extLst>
              <a:ext uri="{FF2B5EF4-FFF2-40B4-BE49-F238E27FC236}">
                <a16:creationId xmlns:a16="http://schemas.microsoft.com/office/drawing/2014/main" id="{F6819444-418E-4B05-B839-D744AB759E49}"/>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307285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FDF05B-3C6B-40DC-BFAF-6E845AB77EF5}"/>
              </a:ext>
            </a:extLst>
          </p:cNvPr>
          <p:cNvSpPr>
            <a:spLocks noGrp="1"/>
          </p:cNvSpPr>
          <p:nvPr>
            <p:ph type="title"/>
          </p:nvPr>
        </p:nvSpPr>
        <p:spPr/>
        <p:txBody>
          <a:bodyPr/>
          <a:lstStyle/>
          <a:p>
            <a:r>
              <a:rPr lang="ru-RU"/>
              <a:t>Образец заголовка</a:t>
            </a:r>
            <a:endParaRPr lang="ru-BY"/>
          </a:p>
        </p:txBody>
      </p:sp>
      <p:sp>
        <p:nvSpPr>
          <p:cNvPr id="3" name="Дата 2">
            <a:extLst>
              <a:ext uri="{FF2B5EF4-FFF2-40B4-BE49-F238E27FC236}">
                <a16:creationId xmlns:a16="http://schemas.microsoft.com/office/drawing/2014/main" id="{2D0C54A3-0ED3-4487-AB7D-3651DCAB8D05}"/>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4" name="Нижний колонтитул 3">
            <a:extLst>
              <a:ext uri="{FF2B5EF4-FFF2-40B4-BE49-F238E27FC236}">
                <a16:creationId xmlns:a16="http://schemas.microsoft.com/office/drawing/2014/main" id="{EF103357-D3D8-48D4-BC8C-62ED8CE37585}"/>
              </a:ext>
            </a:extLst>
          </p:cNvPr>
          <p:cNvSpPr>
            <a:spLocks noGrp="1"/>
          </p:cNvSpPr>
          <p:nvPr>
            <p:ph type="ftr" sz="quarter" idx="11"/>
          </p:nvPr>
        </p:nvSpPr>
        <p:spPr/>
        <p:txBody>
          <a:bodyPr/>
          <a:lstStyle/>
          <a:p>
            <a:endParaRPr lang="ru-BY"/>
          </a:p>
        </p:txBody>
      </p:sp>
      <p:sp>
        <p:nvSpPr>
          <p:cNvPr id="5" name="Номер слайда 4">
            <a:extLst>
              <a:ext uri="{FF2B5EF4-FFF2-40B4-BE49-F238E27FC236}">
                <a16:creationId xmlns:a16="http://schemas.microsoft.com/office/drawing/2014/main" id="{8EA56BF6-B8AD-48EF-AA8D-2F809C6954F9}"/>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4120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62AE729-A7D5-4F6E-8420-F4557DC54A56}"/>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3" name="Нижний колонтитул 2">
            <a:extLst>
              <a:ext uri="{FF2B5EF4-FFF2-40B4-BE49-F238E27FC236}">
                <a16:creationId xmlns:a16="http://schemas.microsoft.com/office/drawing/2014/main" id="{90490849-CC35-4B49-A5A3-97C3C1D27C82}"/>
              </a:ext>
            </a:extLst>
          </p:cNvPr>
          <p:cNvSpPr>
            <a:spLocks noGrp="1"/>
          </p:cNvSpPr>
          <p:nvPr>
            <p:ph type="ftr" sz="quarter" idx="11"/>
          </p:nvPr>
        </p:nvSpPr>
        <p:spPr/>
        <p:txBody>
          <a:bodyPr/>
          <a:lstStyle/>
          <a:p>
            <a:endParaRPr lang="ru-BY"/>
          </a:p>
        </p:txBody>
      </p:sp>
      <p:sp>
        <p:nvSpPr>
          <p:cNvPr id="4" name="Номер слайда 3">
            <a:extLst>
              <a:ext uri="{FF2B5EF4-FFF2-40B4-BE49-F238E27FC236}">
                <a16:creationId xmlns:a16="http://schemas.microsoft.com/office/drawing/2014/main" id="{3F2D5E21-266E-4C07-A033-ACAEA179D2F9}"/>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210278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6D0DF1-DEFB-4AF2-9A15-D00CF903330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BY"/>
          </a:p>
        </p:txBody>
      </p:sp>
      <p:sp>
        <p:nvSpPr>
          <p:cNvPr id="3" name="Объект 2">
            <a:extLst>
              <a:ext uri="{FF2B5EF4-FFF2-40B4-BE49-F238E27FC236}">
                <a16:creationId xmlns:a16="http://schemas.microsoft.com/office/drawing/2014/main" id="{BA2D5660-DF12-4260-8BA8-497DF0F94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Текст 3">
            <a:extLst>
              <a:ext uri="{FF2B5EF4-FFF2-40B4-BE49-F238E27FC236}">
                <a16:creationId xmlns:a16="http://schemas.microsoft.com/office/drawing/2014/main" id="{B9DF45B9-FC12-4BA9-8BFC-197960CCA7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CBF2130-DA51-467B-8C25-E806D3592418}"/>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6" name="Нижний колонтитул 5">
            <a:extLst>
              <a:ext uri="{FF2B5EF4-FFF2-40B4-BE49-F238E27FC236}">
                <a16:creationId xmlns:a16="http://schemas.microsoft.com/office/drawing/2014/main" id="{C6C3B0CC-EDA5-448E-B520-650EF2BFFA53}"/>
              </a:ext>
            </a:extLst>
          </p:cNvPr>
          <p:cNvSpPr>
            <a:spLocks noGrp="1"/>
          </p:cNvSpPr>
          <p:nvPr>
            <p:ph type="ftr" sz="quarter" idx="11"/>
          </p:nvPr>
        </p:nvSpPr>
        <p:spPr/>
        <p:txBody>
          <a:bodyPr/>
          <a:lstStyle/>
          <a:p>
            <a:endParaRPr lang="ru-BY"/>
          </a:p>
        </p:txBody>
      </p:sp>
      <p:sp>
        <p:nvSpPr>
          <p:cNvPr id="7" name="Номер слайда 6">
            <a:extLst>
              <a:ext uri="{FF2B5EF4-FFF2-40B4-BE49-F238E27FC236}">
                <a16:creationId xmlns:a16="http://schemas.microsoft.com/office/drawing/2014/main" id="{1E08600E-1181-4152-BBA0-F6E0F7669DC0}"/>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262284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FA9C47-B398-4221-B58E-D1EF65D6AB0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BY"/>
          </a:p>
        </p:txBody>
      </p:sp>
      <p:sp>
        <p:nvSpPr>
          <p:cNvPr id="3" name="Рисунок 2">
            <a:extLst>
              <a:ext uri="{FF2B5EF4-FFF2-40B4-BE49-F238E27FC236}">
                <a16:creationId xmlns:a16="http://schemas.microsoft.com/office/drawing/2014/main" id="{39C3655F-F2C1-441B-825E-37B83AC4BC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BY"/>
          </a:p>
        </p:txBody>
      </p:sp>
      <p:sp>
        <p:nvSpPr>
          <p:cNvPr id="4" name="Текст 3">
            <a:extLst>
              <a:ext uri="{FF2B5EF4-FFF2-40B4-BE49-F238E27FC236}">
                <a16:creationId xmlns:a16="http://schemas.microsoft.com/office/drawing/2014/main" id="{B78EB42A-B9FE-4C59-BE46-013C03A08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CEB7CA2-9567-4ED6-BDC8-098C37CFE25C}"/>
              </a:ext>
            </a:extLst>
          </p:cNvPr>
          <p:cNvSpPr>
            <a:spLocks noGrp="1"/>
          </p:cNvSpPr>
          <p:nvPr>
            <p:ph type="dt" sz="half" idx="10"/>
          </p:nvPr>
        </p:nvSpPr>
        <p:spPr/>
        <p:txBody>
          <a:bodyPr/>
          <a:lstStyle/>
          <a:p>
            <a:fld id="{EE30DE47-E016-4A83-8DCA-96524E199B3D}" type="datetimeFigureOut">
              <a:rPr lang="ru-BY" smtClean="0"/>
              <a:t>22.12.2024</a:t>
            </a:fld>
            <a:endParaRPr lang="ru-BY"/>
          </a:p>
        </p:txBody>
      </p:sp>
      <p:sp>
        <p:nvSpPr>
          <p:cNvPr id="6" name="Нижний колонтитул 5">
            <a:extLst>
              <a:ext uri="{FF2B5EF4-FFF2-40B4-BE49-F238E27FC236}">
                <a16:creationId xmlns:a16="http://schemas.microsoft.com/office/drawing/2014/main" id="{51C6DDA5-B7C2-432D-AA9E-6D8BDCA5F424}"/>
              </a:ext>
            </a:extLst>
          </p:cNvPr>
          <p:cNvSpPr>
            <a:spLocks noGrp="1"/>
          </p:cNvSpPr>
          <p:nvPr>
            <p:ph type="ftr" sz="quarter" idx="11"/>
          </p:nvPr>
        </p:nvSpPr>
        <p:spPr/>
        <p:txBody>
          <a:bodyPr/>
          <a:lstStyle/>
          <a:p>
            <a:endParaRPr lang="ru-BY"/>
          </a:p>
        </p:txBody>
      </p:sp>
      <p:sp>
        <p:nvSpPr>
          <p:cNvPr id="7" name="Номер слайда 6">
            <a:extLst>
              <a:ext uri="{FF2B5EF4-FFF2-40B4-BE49-F238E27FC236}">
                <a16:creationId xmlns:a16="http://schemas.microsoft.com/office/drawing/2014/main" id="{E875F508-3FB2-4A55-ACA1-167569BDF515}"/>
              </a:ext>
            </a:extLst>
          </p:cNvPr>
          <p:cNvSpPr>
            <a:spLocks noGrp="1"/>
          </p:cNvSpPr>
          <p:nvPr>
            <p:ph type="sldNum" sz="quarter" idx="12"/>
          </p:nvPr>
        </p:nvSpPr>
        <p:spPr/>
        <p:txBody>
          <a:bodyPr/>
          <a:lstStyle/>
          <a:p>
            <a:fld id="{D5F0E3F8-59BC-4C74-8804-B289DA1D1D7A}" type="slidenum">
              <a:rPr lang="ru-BY" smtClean="0"/>
              <a:t>‹#›</a:t>
            </a:fld>
            <a:endParaRPr lang="ru-BY"/>
          </a:p>
        </p:txBody>
      </p:sp>
    </p:spTree>
    <p:extLst>
      <p:ext uri="{BB962C8B-B14F-4D97-AF65-F5344CB8AC3E}">
        <p14:creationId xmlns:p14="http://schemas.microsoft.com/office/powerpoint/2010/main" val="347592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AF2B44-E464-490B-938E-948DC25610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BY"/>
          </a:p>
        </p:txBody>
      </p:sp>
      <p:sp>
        <p:nvSpPr>
          <p:cNvPr id="3" name="Текст 2">
            <a:extLst>
              <a:ext uri="{FF2B5EF4-FFF2-40B4-BE49-F238E27FC236}">
                <a16:creationId xmlns:a16="http://schemas.microsoft.com/office/drawing/2014/main" id="{7259525E-D941-4345-80E1-EFA9782C30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Дата 3">
            <a:extLst>
              <a:ext uri="{FF2B5EF4-FFF2-40B4-BE49-F238E27FC236}">
                <a16:creationId xmlns:a16="http://schemas.microsoft.com/office/drawing/2014/main" id="{900FA314-22A3-4A69-B4C3-2A1D20C09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0DE47-E016-4A83-8DCA-96524E199B3D}" type="datetimeFigureOut">
              <a:rPr lang="ru-BY" smtClean="0"/>
              <a:t>22.12.2024</a:t>
            </a:fld>
            <a:endParaRPr lang="ru-BY"/>
          </a:p>
        </p:txBody>
      </p:sp>
      <p:sp>
        <p:nvSpPr>
          <p:cNvPr id="5" name="Нижний колонтитул 4">
            <a:extLst>
              <a:ext uri="{FF2B5EF4-FFF2-40B4-BE49-F238E27FC236}">
                <a16:creationId xmlns:a16="http://schemas.microsoft.com/office/drawing/2014/main" id="{14167E68-7DC6-4C9B-975F-D21AD1C7B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BY"/>
          </a:p>
        </p:txBody>
      </p:sp>
      <p:sp>
        <p:nvSpPr>
          <p:cNvPr id="6" name="Номер слайда 5">
            <a:extLst>
              <a:ext uri="{FF2B5EF4-FFF2-40B4-BE49-F238E27FC236}">
                <a16:creationId xmlns:a16="http://schemas.microsoft.com/office/drawing/2014/main" id="{8EDB2B04-B4AE-4665-9F00-8A3251E23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0E3F8-59BC-4C74-8804-B289DA1D1D7A}" type="slidenum">
              <a:rPr lang="ru-BY" smtClean="0"/>
              <a:t>‹#›</a:t>
            </a:fld>
            <a:endParaRPr lang="ru-BY"/>
          </a:p>
        </p:txBody>
      </p:sp>
    </p:spTree>
    <p:extLst>
      <p:ext uri="{BB962C8B-B14F-4D97-AF65-F5344CB8AC3E}">
        <p14:creationId xmlns:p14="http://schemas.microsoft.com/office/powerpoint/2010/main" val="2482214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B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D958AE7-7AB3-4FE9-8D97-2E06B682D66D}"/>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44B9414-76F4-4E8B-8588-A63553E156EB}"/>
              </a:ext>
            </a:extLst>
          </p:cNvPr>
          <p:cNvSpPr txBox="1"/>
          <p:nvPr/>
        </p:nvSpPr>
        <p:spPr>
          <a:xfrm>
            <a:off x="3969221" y="2485104"/>
            <a:ext cx="4253553" cy="1323439"/>
          </a:xfrm>
          <a:prstGeom prst="rect">
            <a:avLst/>
          </a:prstGeom>
          <a:noFill/>
        </p:spPr>
        <p:txBody>
          <a:bodyPr wrap="square">
            <a:spAutoFit/>
          </a:bodyPr>
          <a:lstStyle/>
          <a:p>
            <a:r>
              <a:rPr kumimoji="0" lang="en-US" sz="8000" b="0" i="1" u="none" strike="noStrike" kern="1200" cap="none" spc="0" normalizeH="0" baseline="0" noProof="0" dirty="0">
                <a:ln>
                  <a:noFill/>
                </a:ln>
                <a:solidFill>
                  <a:prstClr val="white"/>
                </a:solidFill>
                <a:effectLst/>
                <a:uLnTx/>
                <a:uFillTx/>
                <a:latin typeface="Script MT Bold" panose="03040602040607080904" pitchFamily="66" charset="0"/>
                <a:ea typeface="+mj-ea"/>
                <a:cs typeface="+mj-cs"/>
              </a:rPr>
              <a:t>December</a:t>
            </a:r>
            <a:endParaRPr lang="ru-BY" dirty="0"/>
          </a:p>
        </p:txBody>
      </p:sp>
      <p:pic>
        <p:nvPicPr>
          <p:cNvPr id="10" name="Рисунок 9">
            <a:extLst>
              <a:ext uri="{FF2B5EF4-FFF2-40B4-BE49-F238E27FC236}">
                <a16:creationId xmlns:a16="http://schemas.microsoft.com/office/drawing/2014/main" id="{36145B88-58A3-4DA7-B93A-3BEFA4CAB473}"/>
              </a:ext>
            </a:extLst>
          </p:cNvPr>
          <p:cNvPicPr>
            <a:picLocks noChangeAspect="1"/>
          </p:cNvPicPr>
          <p:nvPr/>
        </p:nvPicPr>
        <p:blipFill>
          <a:blip r:embed="rId3"/>
          <a:stretch>
            <a:fillRect/>
          </a:stretch>
        </p:blipFill>
        <p:spPr>
          <a:xfrm>
            <a:off x="4788293" y="3429000"/>
            <a:ext cx="2615411" cy="1176630"/>
          </a:xfrm>
          <a:prstGeom prst="rect">
            <a:avLst/>
          </a:prstGeom>
        </p:spPr>
      </p:pic>
      <p:pic>
        <p:nvPicPr>
          <p:cNvPr id="6" name="Рисунок 5">
            <a:extLst>
              <a:ext uri="{FF2B5EF4-FFF2-40B4-BE49-F238E27FC236}">
                <a16:creationId xmlns:a16="http://schemas.microsoft.com/office/drawing/2014/main" id="{E0F6873D-8F15-471C-9A82-D9D42CD10DAA}"/>
              </a:ext>
            </a:extLst>
          </p:cNvPr>
          <p:cNvPicPr>
            <a:picLocks noChangeAspect="1"/>
          </p:cNvPicPr>
          <p:nvPr/>
        </p:nvPicPr>
        <p:blipFill>
          <a:blip r:embed="rId4"/>
          <a:stretch>
            <a:fillRect/>
          </a:stretch>
        </p:blipFill>
        <p:spPr>
          <a:xfrm>
            <a:off x="-3809946" y="-4836623"/>
            <a:ext cx="18948400" cy="10786101"/>
          </a:xfrm>
          <a:prstGeom prst="rect">
            <a:avLst/>
          </a:prstGeom>
        </p:spPr>
      </p:pic>
      <p:pic>
        <p:nvPicPr>
          <p:cNvPr id="5" name="Рисунок 4">
            <a:extLst>
              <a:ext uri="{FF2B5EF4-FFF2-40B4-BE49-F238E27FC236}">
                <a16:creationId xmlns:a16="http://schemas.microsoft.com/office/drawing/2014/main" id="{1A06EDCB-FA5F-4EBF-865C-599132C6524D}"/>
              </a:ext>
            </a:extLst>
          </p:cNvPr>
          <p:cNvPicPr>
            <a:picLocks noChangeAspect="1"/>
          </p:cNvPicPr>
          <p:nvPr/>
        </p:nvPicPr>
        <p:blipFill>
          <a:blip r:embed="rId4"/>
          <a:stretch>
            <a:fillRect/>
          </a:stretch>
        </p:blipFill>
        <p:spPr>
          <a:xfrm>
            <a:off x="-3809946" y="-1312831"/>
            <a:ext cx="18948400" cy="11328083"/>
          </a:xfrm>
          <a:prstGeom prst="rect">
            <a:avLst/>
          </a:prstGeom>
        </p:spPr>
      </p:pic>
      <p:pic>
        <p:nvPicPr>
          <p:cNvPr id="11" name="Рисунок 10">
            <a:extLst>
              <a:ext uri="{FF2B5EF4-FFF2-40B4-BE49-F238E27FC236}">
                <a16:creationId xmlns:a16="http://schemas.microsoft.com/office/drawing/2014/main" id="{C154844F-216C-400A-A9A6-6C2C9FAB4B11}"/>
              </a:ext>
            </a:extLst>
          </p:cNvPr>
          <p:cNvPicPr>
            <a:picLocks noChangeAspect="1"/>
          </p:cNvPicPr>
          <p:nvPr/>
        </p:nvPicPr>
        <p:blipFill>
          <a:blip r:embed="rId5"/>
          <a:stretch>
            <a:fillRect/>
          </a:stretch>
        </p:blipFill>
        <p:spPr>
          <a:xfrm>
            <a:off x="-9654729" y="8555004"/>
            <a:ext cx="16263379" cy="4114800"/>
          </a:xfrm>
          <a:prstGeom prst="rect">
            <a:avLst/>
          </a:prstGeom>
        </p:spPr>
      </p:pic>
      <p:pic>
        <p:nvPicPr>
          <p:cNvPr id="12" name="Рисунок 11">
            <a:extLst>
              <a:ext uri="{FF2B5EF4-FFF2-40B4-BE49-F238E27FC236}">
                <a16:creationId xmlns:a16="http://schemas.microsoft.com/office/drawing/2014/main" id="{BA705950-2224-482B-AC1B-B4A6ECCE896E}"/>
              </a:ext>
            </a:extLst>
          </p:cNvPr>
          <p:cNvPicPr>
            <a:picLocks noChangeAspect="1"/>
          </p:cNvPicPr>
          <p:nvPr/>
        </p:nvPicPr>
        <p:blipFill>
          <a:blip r:embed="rId6"/>
          <a:stretch>
            <a:fillRect/>
          </a:stretch>
        </p:blipFill>
        <p:spPr>
          <a:xfrm flipH="1">
            <a:off x="5664254" y="8964092"/>
            <a:ext cx="15358849" cy="3084558"/>
          </a:xfrm>
          <a:prstGeom prst="rect">
            <a:avLst/>
          </a:prstGeom>
        </p:spPr>
      </p:pic>
      <p:pic>
        <p:nvPicPr>
          <p:cNvPr id="13" name="Рисунок 12">
            <a:extLst>
              <a:ext uri="{FF2B5EF4-FFF2-40B4-BE49-F238E27FC236}">
                <a16:creationId xmlns:a16="http://schemas.microsoft.com/office/drawing/2014/main" id="{4B9F3B05-CA95-4D98-8046-8F45EB22AA00}"/>
              </a:ext>
            </a:extLst>
          </p:cNvPr>
          <p:cNvPicPr>
            <a:picLocks noChangeAspect="1"/>
          </p:cNvPicPr>
          <p:nvPr/>
        </p:nvPicPr>
        <p:blipFill>
          <a:blip r:embed="rId6"/>
          <a:stretch>
            <a:fillRect/>
          </a:stretch>
        </p:blipFill>
        <p:spPr>
          <a:xfrm rot="10800000">
            <a:off x="5238350" y="-5679883"/>
            <a:ext cx="13907299" cy="3084558"/>
          </a:xfrm>
          <a:prstGeom prst="rect">
            <a:avLst/>
          </a:prstGeom>
        </p:spPr>
      </p:pic>
      <p:pic>
        <p:nvPicPr>
          <p:cNvPr id="14" name="Рисунок 13">
            <a:extLst>
              <a:ext uri="{FF2B5EF4-FFF2-40B4-BE49-F238E27FC236}">
                <a16:creationId xmlns:a16="http://schemas.microsoft.com/office/drawing/2014/main" id="{2F075D8D-4381-4EB5-B5EB-69308B9C695F}"/>
              </a:ext>
            </a:extLst>
          </p:cNvPr>
          <p:cNvPicPr>
            <a:picLocks noChangeAspect="1"/>
          </p:cNvPicPr>
          <p:nvPr/>
        </p:nvPicPr>
        <p:blipFill>
          <a:blip r:embed="rId6"/>
          <a:stretch>
            <a:fillRect/>
          </a:stretch>
        </p:blipFill>
        <p:spPr>
          <a:xfrm rot="10800000" flipH="1">
            <a:off x="-6844405" y="-6962377"/>
            <a:ext cx="14432179" cy="3084558"/>
          </a:xfrm>
          <a:prstGeom prst="rect">
            <a:avLst/>
          </a:prstGeom>
        </p:spPr>
      </p:pic>
    </p:spTree>
    <p:extLst>
      <p:ext uri="{BB962C8B-B14F-4D97-AF65-F5344CB8AC3E}">
        <p14:creationId xmlns:p14="http://schemas.microsoft.com/office/powerpoint/2010/main" val="15733687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par>
                                <p:cTn id="11" presetID="22" presetClass="entr" presetSubtype="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D958AE7-7AB3-4FE9-8D97-2E06B682D66D}"/>
              </a:ext>
            </a:extLst>
          </p:cNvPr>
          <p:cNvPicPr>
            <a:picLocks noChangeAspect="1"/>
          </p:cNvPicPr>
          <p:nvPr/>
        </p:nvPicPr>
        <p:blipFill>
          <a:blip r:embed="rId2"/>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1A06EDCB-FA5F-4EBF-865C-599132C6524D}"/>
              </a:ext>
            </a:extLst>
          </p:cNvPr>
          <p:cNvPicPr>
            <a:picLocks noChangeAspect="1"/>
          </p:cNvPicPr>
          <p:nvPr/>
        </p:nvPicPr>
        <p:blipFill>
          <a:blip r:embed="rId3"/>
          <a:stretch>
            <a:fillRect/>
          </a:stretch>
        </p:blipFill>
        <p:spPr>
          <a:xfrm>
            <a:off x="0" y="1877202"/>
            <a:ext cx="12192000" cy="6858000"/>
          </a:xfrm>
          <a:prstGeom prst="rect">
            <a:avLst/>
          </a:prstGeom>
        </p:spPr>
      </p:pic>
      <p:pic>
        <p:nvPicPr>
          <p:cNvPr id="6" name="Рисунок 5">
            <a:extLst>
              <a:ext uri="{FF2B5EF4-FFF2-40B4-BE49-F238E27FC236}">
                <a16:creationId xmlns:a16="http://schemas.microsoft.com/office/drawing/2014/main" id="{E0F6873D-8F15-471C-9A82-D9D42CD10DAA}"/>
              </a:ext>
            </a:extLst>
          </p:cNvPr>
          <p:cNvPicPr>
            <a:picLocks noChangeAspect="1"/>
          </p:cNvPicPr>
          <p:nvPr/>
        </p:nvPicPr>
        <p:blipFill>
          <a:blip r:embed="rId3"/>
          <a:stretch>
            <a:fillRect/>
          </a:stretch>
        </p:blipFill>
        <p:spPr>
          <a:xfrm>
            <a:off x="0" y="-2673353"/>
            <a:ext cx="12192000" cy="6065004"/>
          </a:xfrm>
          <a:prstGeom prst="rect">
            <a:avLst/>
          </a:prstGeom>
        </p:spPr>
      </p:pic>
      <p:sp>
        <p:nvSpPr>
          <p:cNvPr id="8" name="TextBox 7">
            <a:extLst>
              <a:ext uri="{FF2B5EF4-FFF2-40B4-BE49-F238E27FC236}">
                <a16:creationId xmlns:a16="http://schemas.microsoft.com/office/drawing/2014/main" id="{B44B9414-76F4-4E8B-8588-A63553E156EB}"/>
              </a:ext>
            </a:extLst>
          </p:cNvPr>
          <p:cNvSpPr txBox="1"/>
          <p:nvPr/>
        </p:nvSpPr>
        <p:spPr>
          <a:xfrm>
            <a:off x="3969221" y="2485104"/>
            <a:ext cx="4253553" cy="1323439"/>
          </a:xfrm>
          <a:prstGeom prst="rect">
            <a:avLst/>
          </a:prstGeom>
          <a:noFill/>
        </p:spPr>
        <p:txBody>
          <a:bodyPr wrap="square">
            <a:spAutoFit/>
          </a:bodyPr>
          <a:lstStyle/>
          <a:p>
            <a:r>
              <a:rPr kumimoji="0" lang="en-US" sz="8000" b="0" i="1" u="none" strike="noStrike" kern="1200" cap="none" spc="0" normalizeH="0" baseline="0" noProof="0" dirty="0">
                <a:ln>
                  <a:noFill/>
                </a:ln>
                <a:solidFill>
                  <a:prstClr val="white"/>
                </a:solidFill>
                <a:effectLst/>
                <a:uLnTx/>
                <a:uFillTx/>
                <a:latin typeface="Script MT Bold" panose="03040602040607080904" pitchFamily="66" charset="0"/>
                <a:ea typeface="+mj-ea"/>
                <a:cs typeface="+mj-cs"/>
              </a:rPr>
              <a:t>December</a:t>
            </a:r>
            <a:endParaRPr lang="ru-BY" dirty="0"/>
          </a:p>
        </p:txBody>
      </p:sp>
      <p:pic>
        <p:nvPicPr>
          <p:cNvPr id="10" name="Рисунок 9">
            <a:extLst>
              <a:ext uri="{FF2B5EF4-FFF2-40B4-BE49-F238E27FC236}">
                <a16:creationId xmlns:a16="http://schemas.microsoft.com/office/drawing/2014/main" id="{36145B88-58A3-4DA7-B93A-3BEFA4CAB473}"/>
              </a:ext>
            </a:extLst>
          </p:cNvPr>
          <p:cNvPicPr>
            <a:picLocks noChangeAspect="1"/>
          </p:cNvPicPr>
          <p:nvPr/>
        </p:nvPicPr>
        <p:blipFill>
          <a:blip r:embed="rId4"/>
          <a:stretch>
            <a:fillRect/>
          </a:stretch>
        </p:blipFill>
        <p:spPr>
          <a:xfrm>
            <a:off x="4788293" y="3429000"/>
            <a:ext cx="2615411" cy="1176630"/>
          </a:xfrm>
          <a:prstGeom prst="rect">
            <a:avLst/>
          </a:prstGeom>
        </p:spPr>
      </p:pic>
      <p:pic>
        <p:nvPicPr>
          <p:cNvPr id="11" name="Рисунок 10">
            <a:extLst>
              <a:ext uri="{FF2B5EF4-FFF2-40B4-BE49-F238E27FC236}">
                <a16:creationId xmlns:a16="http://schemas.microsoft.com/office/drawing/2014/main" id="{C154844F-216C-400A-A9A6-6C2C9FAB4B11}"/>
              </a:ext>
            </a:extLst>
          </p:cNvPr>
          <p:cNvPicPr>
            <a:picLocks noChangeAspect="1"/>
          </p:cNvPicPr>
          <p:nvPr/>
        </p:nvPicPr>
        <p:blipFill>
          <a:blip r:embed="rId5"/>
          <a:stretch>
            <a:fillRect/>
          </a:stretch>
        </p:blipFill>
        <p:spPr>
          <a:xfrm>
            <a:off x="-5895529" y="4285480"/>
            <a:ext cx="16263379" cy="4114800"/>
          </a:xfrm>
          <a:prstGeom prst="rect">
            <a:avLst/>
          </a:prstGeom>
        </p:spPr>
      </p:pic>
      <p:pic>
        <p:nvPicPr>
          <p:cNvPr id="12" name="Рисунок 11">
            <a:extLst>
              <a:ext uri="{FF2B5EF4-FFF2-40B4-BE49-F238E27FC236}">
                <a16:creationId xmlns:a16="http://schemas.microsoft.com/office/drawing/2014/main" id="{BA705950-2224-482B-AC1B-B4A6ECCE896E}"/>
              </a:ext>
            </a:extLst>
          </p:cNvPr>
          <p:cNvPicPr>
            <a:picLocks noChangeAspect="1"/>
          </p:cNvPicPr>
          <p:nvPr/>
        </p:nvPicPr>
        <p:blipFill>
          <a:blip r:embed="rId6"/>
          <a:stretch>
            <a:fillRect/>
          </a:stretch>
        </p:blipFill>
        <p:spPr>
          <a:xfrm flipH="1">
            <a:off x="3454454" y="4899627"/>
            <a:ext cx="15358849" cy="3084558"/>
          </a:xfrm>
          <a:prstGeom prst="rect">
            <a:avLst/>
          </a:prstGeom>
        </p:spPr>
      </p:pic>
      <p:pic>
        <p:nvPicPr>
          <p:cNvPr id="13" name="Рисунок 12">
            <a:extLst>
              <a:ext uri="{FF2B5EF4-FFF2-40B4-BE49-F238E27FC236}">
                <a16:creationId xmlns:a16="http://schemas.microsoft.com/office/drawing/2014/main" id="{4B9F3B05-CA95-4D98-8046-8F45EB22AA00}"/>
              </a:ext>
            </a:extLst>
          </p:cNvPr>
          <p:cNvPicPr>
            <a:picLocks noChangeAspect="1"/>
          </p:cNvPicPr>
          <p:nvPr/>
        </p:nvPicPr>
        <p:blipFill>
          <a:blip r:embed="rId6"/>
          <a:stretch>
            <a:fillRect/>
          </a:stretch>
        </p:blipFill>
        <p:spPr>
          <a:xfrm rot="10800000">
            <a:off x="4180230" y="-1207357"/>
            <a:ext cx="13907299" cy="3084558"/>
          </a:xfrm>
          <a:prstGeom prst="rect">
            <a:avLst/>
          </a:prstGeom>
        </p:spPr>
      </p:pic>
      <p:pic>
        <p:nvPicPr>
          <p:cNvPr id="14" name="Рисунок 13">
            <a:extLst>
              <a:ext uri="{FF2B5EF4-FFF2-40B4-BE49-F238E27FC236}">
                <a16:creationId xmlns:a16="http://schemas.microsoft.com/office/drawing/2014/main" id="{2F075D8D-4381-4EB5-B5EB-69308B9C695F}"/>
              </a:ext>
            </a:extLst>
          </p:cNvPr>
          <p:cNvPicPr>
            <a:picLocks noChangeAspect="1"/>
          </p:cNvPicPr>
          <p:nvPr/>
        </p:nvPicPr>
        <p:blipFill>
          <a:blip r:embed="rId6"/>
          <a:stretch>
            <a:fillRect/>
          </a:stretch>
        </p:blipFill>
        <p:spPr>
          <a:xfrm rot="10800000" flipH="1">
            <a:off x="-4824465" y="-1542279"/>
            <a:ext cx="14432179" cy="3084558"/>
          </a:xfrm>
          <a:prstGeom prst="rect">
            <a:avLst/>
          </a:prstGeom>
        </p:spPr>
      </p:pic>
    </p:spTree>
    <p:extLst>
      <p:ext uri="{BB962C8B-B14F-4D97-AF65-F5344CB8AC3E}">
        <p14:creationId xmlns:p14="http://schemas.microsoft.com/office/powerpoint/2010/main" val="16457967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par>
                                <p:cTn id="11" presetID="22" presetClass="entr" presetSubtype="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D958AE7-7AB3-4FE9-8D97-2E06B682D66D}"/>
              </a:ext>
            </a:extLst>
          </p:cNvPr>
          <p:cNvPicPr>
            <a:picLocks noChangeAspect="1"/>
          </p:cNvPicPr>
          <p:nvPr/>
        </p:nvPicPr>
        <p:blipFill>
          <a:blip r:embed="rId2"/>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1A06EDCB-FA5F-4EBF-865C-599132C6524D}"/>
              </a:ext>
            </a:extLst>
          </p:cNvPr>
          <p:cNvPicPr>
            <a:picLocks noChangeAspect="1"/>
          </p:cNvPicPr>
          <p:nvPr/>
        </p:nvPicPr>
        <p:blipFill>
          <a:blip r:embed="rId3"/>
          <a:stretch>
            <a:fillRect/>
          </a:stretch>
        </p:blipFill>
        <p:spPr>
          <a:xfrm>
            <a:off x="0" y="3354883"/>
            <a:ext cx="12192000" cy="5973096"/>
          </a:xfrm>
          <a:prstGeom prst="rect">
            <a:avLst/>
          </a:prstGeom>
        </p:spPr>
      </p:pic>
      <p:pic>
        <p:nvPicPr>
          <p:cNvPr id="6" name="Рисунок 5">
            <a:extLst>
              <a:ext uri="{FF2B5EF4-FFF2-40B4-BE49-F238E27FC236}">
                <a16:creationId xmlns:a16="http://schemas.microsoft.com/office/drawing/2014/main" id="{E0F6873D-8F15-471C-9A82-D9D42CD10DAA}"/>
              </a:ext>
            </a:extLst>
          </p:cNvPr>
          <p:cNvPicPr>
            <a:picLocks noChangeAspect="1"/>
          </p:cNvPicPr>
          <p:nvPr/>
        </p:nvPicPr>
        <p:blipFill>
          <a:blip r:embed="rId3"/>
          <a:stretch>
            <a:fillRect/>
          </a:stretch>
        </p:blipFill>
        <p:spPr>
          <a:xfrm>
            <a:off x="0" y="-2654222"/>
            <a:ext cx="12192000" cy="5471652"/>
          </a:xfrm>
          <a:prstGeom prst="rect">
            <a:avLst/>
          </a:prstGeom>
        </p:spPr>
      </p:pic>
      <p:sp>
        <p:nvSpPr>
          <p:cNvPr id="8" name="TextBox 7">
            <a:extLst>
              <a:ext uri="{FF2B5EF4-FFF2-40B4-BE49-F238E27FC236}">
                <a16:creationId xmlns:a16="http://schemas.microsoft.com/office/drawing/2014/main" id="{B44B9414-76F4-4E8B-8588-A63553E156EB}"/>
              </a:ext>
            </a:extLst>
          </p:cNvPr>
          <p:cNvSpPr txBox="1"/>
          <p:nvPr/>
        </p:nvSpPr>
        <p:spPr>
          <a:xfrm>
            <a:off x="3969219" y="3091552"/>
            <a:ext cx="4253553" cy="1323439"/>
          </a:xfrm>
          <a:prstGeom prst="rect">
            <a:avLst/>
          </a:prstGeom>
          <a:noFill/>
        </p:spPr>
        <p:txBody>
          <a:bodyPr wrap="square">
            <a:spAutoFit/>
          </a:bodyPr>
          <a:lstStyle/>
          <a:p>
            <a:r>
              <a:rPr kumimoji="0" lang="en-US" sz="8000" b="0" i="1" u="none" strike="noStrike" kern="1200" cap="none" spc="0" normalizeH="0" baseline="0" noProof="0" dirty="0">
                <a:ln>
                  <a:noFill/>
                </a:ln>
                <a:solidFill>
                  <a:prstClr val="white"/>
                </a:solidFill>
                <a:effectLst/>
                <a:uLnTx/>
                <a:uFillTx/>
                <a:latin typeface="Script MT Bold" panose="03040602040607080904" pitchFamily="66" charset="0"/>
                <a:ea typeface="+mj-ea"/>
                <a:cs typeface="+mj-cs"/>
              </a:rPr>
              <a:t>December</a:t>
            </a:r>
            <a:endParaRPr lang="ru-BY" dirty="0"/>
          </a:p>
        </p:txBody>
      </p:sp>
      <p:pic>
        <p:nvPicPr>
          <p:cNvPr id="10" name="Рисунок 9">
            <a:extLst>
              <a:ext uri="{FF2B5EF4-FFF2-40B4-BE49-F238E27FC236}">
                <a16:creationId xmlns:a16="http://schemas.microsoft.com/office/drawing/2014/main" id="{36145B88-58A3-4DA7-B93A-3BEFA4CAB473}"/>
              </a:ext>
            </a:extLst>
          </p:cNvPr>
          <p:cNvPicPr>
            <a:picLocks noChangeAspect="1"/>
          </p:cNvPicPr>
          <p:nvPr/>
        </p:nvPicPr>
        <p:blipFill>
          <a:blip r:embed="rId4"/>
          <a:stretch>
            <a:fillRect/>
          </a:stretch>
        </p:blipFill>
        <p:spPr>
          <a:xfrm>
            <a:off x="4788291" y="4268107"/>
            <a:ext cx="2615411" cy="1176630"/>
          </a:xfrm>
          <a:prstGeom prst="rect">
            <a:avLst/>
          </a:prstGeom>
        </p:spPr>
      </p:pic>
      <p:pic>
        <p:nvPicPr>
          <p:cNvPr id="11" name="Рисунок 10">
            <a:extLst>
              <a:ext uri="{FF2B5EF4-FFF2-40B4-BE49-F238E27FC236}">
                <a16:creationId xmlns:a16="http://schemas.microsoft.com/office/drawing/2014/main" id="{C154844F-216C-400A-A9A6-6C2C9FAB4B11}"/>
              </a:ext>
            </a:extLst>
          </p:cNvPr>
          <p:cNvPicPr>
            <a:picLocks noChangeAspect="1"/>
          </p:cNvPicPr>
          <p:nvPr/>
        </p:nvPicPr>
        <p:blipFill>
          <a:blip r:embed="rId5"/>
          <a:stretch>
            <a:fillRect/>
          </a:stretch>
        </p:blipFill>
        <p:spPr>
          <a:xfrm>
            <a:off x="-6082309" y="5404533"/>
            <a:ext cx="16263379" cy="4114800"/>
          </a:xfrm>
          <a:prstGeom prst="rect">
            <a:avLst/>
          </a:prstGeom>
        </p:spPr>
      </p:pic>
      <p:pic>
        <p:nvPicPr>
          <p:cNvPr id="12" name="Рисунок 11">
            <a:extLst>
              <a:ext uri="{FF2B5EF4-FFF2-40B4-BE49-F238E27FC236}">
                <a16:creationId xmlns:a16="http://schemas.microsoft.com/office/drawing/2014/main" id="{BA705950-2224-482B-AC1B-B4A6ECCE896E}"/>
              </a:ext>
            </a:extLst>
          </p:cNvPr>
          <p:cNvPicPr>
            <a:picLocks noChangeAspect="1"/>
          </p:cNvPicPr>
          <p:nvPr/>
        </p:nvPicPr>
        <p:blipFill>
          <a:blip r:embed="rId6"/>
          <a:stretch>
            <a:fillRect/>
          </a:stretch>
        </p:blipFill>
        <p:spPr>
          <a:xfrm flipH="1">
            <a:off x="4098761" y="5939405"/>
            <a:ext cx="15358849" cy="3084558"/>
          </a:xfrm>
          <a:prstGeom prst="rect">
            <a:avLst/>
          </a:prstGeom>
        </p:spPr>
      </p:pic>
      <p:pic>
        <p:nvPicPr>
          <p:cNvPr id="13" name="Рисунок 12">
            <a:extLst>
              <a:ext uri="{FF2B5EF4-FFF2-40B4-BE49-F238E27FC236}">
                <a16:creationId xmlns:a16="http://schemas.microsoft.com/office/drawing/2014/main" id="{4B9F3B05-CA95-4D98-8046-8F45EB22AA00}"/>
              </a:ext>
            </a:extLst>
          </p:cNvPr>
          <p:cNvPicPr>
            <a:picLocks noChangeAspect="1"/>
          </p:cNvPicPr>
          <p:nvPr/>
        </p:nvPicPr>
        <p:blipFill>
          <a:blip r:embed="rId6"/>
          <a:stretch>
            <a:fillRect/>
          </a:stretch>
        </p:blipFill>
        <p:spPr>
          <a:xfrm rot="10800000">
            <a:off x="4098761" y="-1223139"/>
            <a:ext cx="13907299" cy="3084558"/>
          </a:xfrm>
          <a:prstGeom prst="rect">
            <a:avLst/>
          </a:prstGeom>
        </p:spPr>
      </p:pic>
      <p:pic>
        <p:nvPicPr>
          <p:cNvPr id="14" name="Рисунок 13">
            <a:extLst>
              <a:ext uri="{FF2B5EF4-FFF2-40B4-BE49-F238E27FC236}">
                <a16:creationId xmlns:a16="http://schemas.microsoft.com/office/drawing/2014/main" id="{2F075D8D-4381-4EB5-B5EB-69308B9C695F}"/>
              </a:ext>
            </a:extLst>
          </p:cNvPr>
          <p:cNvPicPr>
            <a:picLocks noChangeAspect="1"/>
          </p:cNvPicPr>
          <p:nvPr/>
        </p:nvPicPr>
        <p:blipFill>
          <a:blip r:embed="rId6"/>
          <a:stretch>
            <a:fillRect/>
          </a:stretch>
        </p:blipFill>
        <p:spPr>
          <a:xfrm rot="10800000" flipH="1">
            <a:off x="-4799065" y="-1542279"/>
            <a:ext cx="14432179" cy="3084558"/>
          </a:xfrm>
          <a:prstGeom prst="rect">
            <a:avLst/>
          </a:prstGeom>
        </p:spPr>
      </p:pic>
      <p:grpSp>
        <p:nvGrpSpPr>
          <p:cNvPr id="9" name="Группа 8">
            <a:extLst>
              <a:ext uri="{FF2B5EF4-FFF2-40B4-BE49-F238E27FC236}">
                <a16:creationId xmlns:a16="http://schemas.microsoft.com/office/drawing/2014/main" id="{65BC61F1-DAEB-4A6B-8A1D-4BC679373692}"/>
              </a:ext>
            </a:extLst>
          </p:cNvPr>
          <p:cNvGrpSpPr/>
          <p:nvPr/>
        </p:nvGrpSpPr>
        <p:grpSpPr>
          <a:xfrm>
            <a:off x="-5" y="-265576"/>
            <a:ext cx="12192000" cy="4643994"/>
            <a:chOff x="0" y="-6490290"/>
            <a:chExt cx="12192000" cy="4643994"/>
          </a:xfrm>
        </p:grpSpPr>
        <p:pic>
          <p:nvPicPr>
            <p:cNvPr id="3" name="Рисунок 2">
              <a:extLst>
                <a:ext uri="{FF2B5EF4-FFF2-40B4-BE49-F238E27FC236}">
                  <a16:creationId xmlns:a16="http://schemas.microsoft.com/office/drawing/2014/main" id="{645DA81B-AE75-4C4A-852B-A5495F9E2246}"/>
                </a:ext>
              </a:extLst>
            </p:cNvPr>
            <p:cNvPicPr>
              <a:picLocks noChangeAspect="1"/>
            </p:cNvPicPr>
            <p:nvPr/>
          </p:nvPicPr>
          <p:blipFill>
            <a:blip r:embed="rId7"/>
            <a:stretch>
              <a:fillRect/>
            </a:stretch>
          </p:blipFill>
          <p:spPr>
            <a:xfrm>
              <a:off x="0" y="-6490290"/>
              <a:ext cx="3784743" cy="4293095"/>
            </a:xfrm>
            <a:prstGeom prst="rect">
              <a:avLst/>
            </a:prstGeom>
          </p:spPr>
        </p:pic>
        <p:pic>
          <p:nvPicPr>
            <p:cNvPr id="7" name="Рисунок 6">
              <a:extLst>
                <a:ext uri="{FF2B5EF4-FFF2-40B4-BE49-F238E27FC236}">
                  <a16:creationId xmlns:a16="http://schemas.microsoft.com/office/drawing/2014/main" id="{ABEB06C6-AE53-4B68-B771-8F8E1054897A}"/>
                </a:ext>
              </a:extLst>
            </p:cNvPr>
            <p:cNvPicPr>
              <a:picLocks noChangeAspect="1"/>
            </p:cNvPicPr>
            <p:nvPr/>
          </p:nvPicPr>
          <p:blipFill>
            <a:blip r:embed="rId8"/>
            <a:stretch>
              <a:fillRect/>
            </a:stretch>
          </p:blipFill>
          <p:spPr>
            <a:xfrm flipH="1">
              <a:off x="8412152" y="-6138252"/>
              <a:ext cx="3779848" cy="4291956"/>
            </a:xfrm>
            <a:prstGeom prst="rect">
              <a:avLst/>
            </a:prstGeom>
          </p:spPr>
        </p:pic>
      </p:grpSp>
      <p:pic>
        <p:nvPicPr>
          <p:cNvPr id="15" name="Рисунок 14">
            <a:extLst>
              <a:ext uri="{FF2B5EF4-FFF2-40B4-BE49-F238E27FC236}">
                <a16:creationId xmlns:a16="http://schemas.microsoft.com/office/drawing/2014/main" id="{788F45A2-B58F-42EE-AF9E-9852616FB628}"/>
              </a:ext>
            </a:extLst>
          </p:cNvPr>
          <p:cNvPicPr>
            <a:picLocks noChangeAspect="1"/>
          </p:cNvPicPr>
          <p:nvPr/>
        </p:nvPicPr>
        <p:blipFill>
          <a:blip r:embed="rId9"/>
          <a:stretch>
            <a:fillRect/>
          </a:stretch>
        </p:blipFill>
        <p:spPr>
          <a:xfrm>
            <a:off x="642119" y="-10283362"/>
            <a:ext cx="11374244" cy="6858000"/>
          </a:xfrm>
          <a:prstGeom prst="rect">
            <a:avLst/>
          </a:prstGeom>
        </p:spPr>
      </p:pic>
      <p:pic>
        <p:nvPicPr>
          <p:cNvPr id="16" name="Рисунок 15">
            <a:extLst>
              <a:ext uri="{FF2B5EF4-FFF2-40B4-BE49-F238E27FC236}">
                <a16:creationId xmlns:a16="http://schemas.microsoft.com/office/drawing/2014/main" id="{46F02B25-3CF4-4333-953D-EEC2D21CC4F0}"/>
              </a:ext>
            </a:extLst>
          </p:cNvPr>
          <p:cNvPicPr>
            <a:picLocks noChangeAspect="1"/>
          </p:cNvPicPr>
          <p:nvPr/>
        </p:nvPicPr>
        <p:blipFill>
          <a:blip r:embed="rId10"/>
          <a:stretch>
            <a:fillRect/>
          </a:stretch>
        </p:blipFill>
        <p:spPr>
          <a:xfrm>
            <a:off x="18006060" y="1090709"/>
            <a:ext cx="5102794" cy="5066215"/>
          </a:xfrm>
          <a:prstGeom prst="rect">
            <a:avLst/>
          </a:prstGeom>
        </p:spPr>
      </p:pic>
      <p:pic>
        <p:nvPicPr>
          <p:cNvPr id="18" name="Рисунок 17">
            <a:extLst>
              <a:ext uri="{FF2B5EF4-FFF2-40B4-BE49-F238E27FC236}">
                <a16:creationId xmlns:a16="http://schemas.microsoft.com/office/drawing/2014/main" id="{F61912A4-6F92-4E92-83F8-0ADAD254F51D}"/>
              </a:ext>
            </a:extLst>
          </p:cNvPr>
          <p:cNvPicPr>
            <a:picLocks noChangeAspect="1"/>
          </p:cNvPicPr>
          <p:nvPr/>
        </p:nvPicPr>
        <p:blipFill>
          <a:blip r:embed="rId11"/>
          <a:stretch>
            <a:fillRect/>
          </a:stretch>
        </p:blipFill>
        <p:spPr>
          <a:xfrm>
            <a:off x="-16991065" y="3753271"/>
            <a:ext cx="12192000" cy="121781"/>
          </a:xfrm>
          <a:prstGeom prst="rect">
            <a:avLst/>
          </a:prstGeom>
        </p:spPr>
      </p:pic>
      <p:sp>
        <p:nvSpPr>
          <p:cNvPr id="20" name="TextBox 19">
            <a:extLst>
              <a:ext uri="{FF2B5EF4-FFF2-40B4-BE49-F238E27FC236}">
                <a16:creationId xmlns:a16="http://schemas.microsoft.com/office/drawing/2014/main" id="{95B99FC0-1C20-4615-A04D-89771C7F4881}"/>
              </a:ext>
            </a:extLst>
          </p:cNvPr>
          <p:cNvSpPr txBox="1"/>
          <p:nvPr/>
        </p:nvSpPr>
        <p:spPr>
          <a:xfrm>
            <a:off x="-11306175" y="1147852"/>
            <a:ext cx="20059650" cy="369332"/>
          </a:xfrm>
          <a:prstGeom prst="rect">
            <a:avLst/>
          </a:prstGeom>
          <a:noFill/>
        </p:spPr>
        <p:txBody>
          <a:bodyPr wrap="square">
            <a:spAutoFit/>
          </a:bodyPr>
          <a:lstStyle/>
          <a:p>
            <a:r>
              <a:rPr lang="en-US" dirty="0"/>
              <a:t>Herman Joseph Moeller (Muller)</a:t>
            </a:r>
          </a:p>
        </p:txBody>
      </p:sp>
      <p:sp>
        <p:nvSpPr>
          <p:cNvPr id="22" name="TextBox 21">
            <a:extLst>
              <a:ext uri="{FF2B5EF4-FFF2-40B4-BE49-F238E27FC236}">
                <a16:creationId xmlns:a16="http://schemas.microsoft.com/office/drawing/2014/main" id="{3882AF39-3CFD-4009-B1B5-C964A3C401DF}"/>
              </a:ext>
            </a:extLst>
          </p:cNvPr>
          <p:cNvSpPr txBox="1"/>
          <p:nvPr/>
        </p:nvSpPr>
        <p:spPr>
          <a:xfrm>
            <a:off x="-13730409" y="-1745653"/>
            <a:ext cx="20059650" cy="369332"/>
          </a:xfrm>
          <a:prstGeom prst="rect">
            <a:avLst/>
          </a:prstGeom>
          <a:noFill/>
        </p:spPr>
        <p:txBody>
          <a:bodyPr wrap="square">
            <a:spAutoFit/>
          </a:bodyPr>
          <a:lstStyle/>
          <a:p>
            <a:r>
              <a:rPr lang="en-US" dirty="0"/>
              <a:t>December 21, 1890</a:t>
            </a:r>
          </a:p>
        </p:txBody>
      </p:sp>
    </p:spTree>
    <p:extLst>
      <p:ext uri="{BB962C8B-B14F-4D97-AF65-F5344CB8AC3E}">
        <p14:creationId xmlns:p14="http://schemas.microsoft.com/office/powerpoint/2010/main" val="38836098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9"/>
                                            </p:tgtEl>
                                            <p:attrNameLst>
                                              <p:attrName>r</p:attrName>
                                            </p:attrNameLst>
                                          </p:cBhvr>
                                        </p:animRot>
                                        <p:animRot by="-240000">
                                          <p:cBhvr>
                                            <p:cTn id="11" dur="600" fill="hold">
                                              <p:stCondLst>
                                                <p:cond delay="600"/>
                                              </p:stCondLst>
                                            </p:cTn>
                                            <p:tgtEl>
                                              <p:spTgt spid="9"/>
                                            </p:tgtEl>
                                            <p:attrNameLst>
                                              <p:attrName>r</p:attrName>
                                            </p:attrNameLst>
                                          </p:cBhvr>
                                        </p:animRot>
                                        <p:animRot by="240000">
                                          <p:cBhvr>
                                            <p:cTn id="12" dur="600" fill="hold">
                                              <p:stCondLst>
                                                <p:cond delay="1200"/>
                                              </p:stCondLst>
                                            </p:cTn>
                                            <p:tgtEl>
                                              <p:spTgt spid="9"/>
                                            </p:tgtEl>
                                            <p:attrNameLst>
                                              <p:attrName>r</p:attrName>
                                            </p:attrNameLst>
                                          </p:cBhvr>
                                        </p:animRot>
                                        <p:animRot by="-240000">
                                          <p:cBhvr>
                                            <p:cTn id="13" dur="600" fill="hold">
                                              <p:stCondLst>
                                                <p:cond delay="1800"/>
                                              </p:stCondLst>
                                            </p:cTn>
                                            <p:tgtEl>
                                              <p:spTgt spid="9"/>
                                            </p:tgtEl>
                                            <p:attrNameLst>
                                              <p:attrName>r</p:attrName>
                                            </p:attrNameLst>
                                          </p:cBhvr>
                                        </p:animRot>
                                        <p:animRot by="120000">
                                          <p:cBhvr>
                                            <p:cTn id="14"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9"/>
                                            </p:tgtEl>
                                            <p:attrNameLst>
                                              <p:attrName>r</p:attrName>
                                            </p:attrNameLst>
                                          </p:cBhvr>
                                        </p:animRot>
                                        <p:animRot by="-240000">
                                          <p:cBhvr>
                                            <p:cTn id="11" dur="600" fill="hold">
                                              <p:stCondLst>
                                                <p:cond delay="600"/>
                                              </p:stCondLst>
                                            </p:cTn>
                                            <p:tgtEl>
                                              <p:spTgt spid="9"/>
                                            </p:tgtEl>
                                            <p:attrNameLst>
                                              <p:attrName>r</p:attrName>
                                            </p:attrNameLst>
                                          </p:cBhvr>
                                        </p:animRot>
                                        <p:animRot by="240000">
                                          <p:cBhvr>
                                            <p:cTn id="12" dur="600" fill="hold">
                                              <p:stCondLst>
                                                <p:cond delay="1200"/>
                                              </p:stCondLst>
                                            </p:cTn>
                                            <p:tgtEl>
                                              <p:spTgt spid="9"/>
                                            </p:tgtEl>
                                            <p:attrNameLst>
                                              <p:attrName>r</p:attrName>
                                            </p:attrNameLst>
                                          </p:cBhvr>
                                        </p:animRot>
                                        <p:animRot by="-240000">
                                          <p:cBhvr>
                                            <p:cTn id="13" dur="600" fill="hold">
                                              <p:stCondLst>
                                                <p:cond delay="1800"/>
                                              </p:stCondLst>
                                            </p:cTn>
                                            <p:tgtEl>
                                              <p:spTgt spid="9"/>
                                            </p:tgtEl>
                                            <p:attrNameLst>
                                              <p:attrName>r</p:attrName>
                                            </p:attrNameLst>
                                          </p:cBhvr>
                                        </p:animRot>
                                        <p:animRot by="120000">
                                          <p:cBhvr>
                                            <p:cTn id="14"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D958AE7-7AB3-4FE9-8D97-2E06B682D66D}"/>
              </a:ext>
            </a:extLst>
          </p:cNvPr>
          <p:cNvPicPr>
            <a:picLocks noChangeAspect="1"/>
          </p:cNvPicPr>
          <p:nvPr/>
        </p:nvPicPr>
        <p:blipFill>
          <a:blip r:embed="rId2"/>
          <a:stretch>
            <a:fillRect/>
          </a:stretch>
        </p:blipFill>
        <p:spPr>
          <a:xfrm>
            <a:off x="-36119" y="-61597"/>
            <a:ext cx="13472397" cy="6858000"/>
          </a:xfrm>
          <a:prstGeom prst="rect">
            <a:avLst/>
          </a:prstGeom>
        </p:spPr>
      </p:pic>
      <p:pic>
        <p:nvPicPr>
          <p:cNvPr id="5" name="Рисунок 4">
            <a:extLst>
              <a:ext uri="{FF2B5EF4-FFF2-40B4-BE49-F238E27FC236}">
                <a16:creationId xmlns:a16="http://schemas.microsoft.com/office/drawing/2014/main" id="{1A06EDCB-FA5F-4EBF-865C-599132C6524D}"/>
              </a:ext>
            </a:extLst>
          </p:cNvPr>
          <p:cNvPicPr>
            <a:picLocks noChangeAspect="1"/>
          </p:cNvPicPr>
          <p:nvPr/>
        </p:nvPicPr>
        <p:blipFill>
          <a:blip r:embed="rId3"/>
          <a:stretch>
            <a:fillRect/>
          </a:stretch>
        </p:blipFill>
        <p:spPr>
          <a:xfrm>
            <a:off x="-36118" y="3417495"/>
            <a:ext cx="12192000" cy="5973096"/>
          </a:xfrm>
          <a:prstGeom prst="rect">
            <a:avLst/>
          </a:prstGeom>
        </p:spPr>
      </p:pic>
      <p:pic>
        <p:nvPicPr>
          <p:cNvPr id="6" name="Рисунок 5">
            <a:extLst>
              <a:ext uri="{FF2B5EF4-FFF2-40B4-BE49-F238E27FC236}">
                <a16:creationId xmlns:a16="http://schemas.microsoft.com/office/drawing/2014/main" id="{E0F6873D-8F15-471C-9A82-D9D42CD10DAA}"/>
              </a:ext>
            </a:extLst>
          </p:cNvPr>
          <p:cNvPicPr>
            <a:picLocks noChangeAspect="1"/>
          </p:cNvPicPr>
          <p:nvPr/>
        </p:nvPicPr>
        <p:blipFill>
          <a:blip r:embed="rId3"/>
          <a:stretch>
            <a:fillRect/>
          </a:stretch>
        </p:blipFill>
        <p:spPr>
          <a:xfrm>
            <a:off x="-36118" y="-6134027"/>
            <a:ext cx="12192000" cy="5471652"/>
          </a:xfrm>
          <a:prstGeom prst="rect">
            <a:avLst/>
          </a:prstGeom>
        </p:spPr>
      </p:pic>
      <p:sp>
        <p:nvSpPr>
          <p:cNvPr id="8" name="TextBox 7">
            <a:extLst>
              <a:ext uri="{FF2B5EF4-FFF2-40B4-BE49-F238E27FC236}">
                <a16:creationId xmlns:a16="http://schemas.microsoft.com/office/drawing/2014/main" id="{B44B9414-76F4-4E8B-8588-A63553E156EB}"/>
              </a:ext>
            </a:extLst>
          </p:cNvPr>
          <p:cNvSpPr txBox="1"/>
          <p:nvPr/>
        </p:nvSpPr>
        <p:spPr>
          <a:xfrm>
            <a:off x="-5011529" y="1777091"/>
            <a:ext cx="4253553" cy="1323439"/>
          </a:xfrm>
          <a:prstGeom prst="rect">
            <a:avLst/>
          </a:prstGeom>
          <a:noFill/>
        </p:spPr>
        <p:txBody>
          <a:bodyPr wrap="square">
            <a:spAutoFit/>
          </a:bodyPr>
          <a:lstStyle/>
          <a:p>
            <a:r>
              <a:rPr kumimoji="0" lang="en-US" sz="8000" b="0" i="1" u="none" strike="noStrike" kern="1200" cap="none" spc="0" normalizeH="0" baseline="0" noProof="0" dirty="0">
                <a:ln>
                  <a:noFill/>
                </a:ln>
                <a:solidFill>
                  <a:prstClr val="white"/>
                </a:solidFill>
                <a:effectLst/>
                <a:uLnTx/>
                <a:uFillTx/>
                <a:latin typeface="Script MT Bold" panose="03040602040607080904" pitchFamily="66" charset="0"/>
                <a:ea typeface="+mj-ea"/>
                <a:cs typeface="+mj-cs"/>
              </a:rPr>
              <a:t>December</a:t>
            </a:r>
            <a:endParaRPr lang="ru-BY" dirty="0"/>
          </a:p>
        </p:txBody>
      </p:sp>
      <p:pic>
        <p:nvPicPr>
          <p:cNvPr id="10" name="Рисунок 9">
            <a:extLst>
              <a:ext uri="{FF2B5EF4-FFF2-40B4-BE49-F238E27FC236}">
                <a16:creationId xmlns:a16="http://schemas.microsoft.com/office/drawing/2014/main" id="{36145B88-58A3-4DA7-B93A-3BEFA4CAB473}"/>
              </a:ext>
            </a:extLst>
          </p:cNvPr>
          <p:cNvPicPr>
            <a:picLocks noChangeAspect="1"/>
          </p:cNvPicPr>
          <p:nvPr/>
        </p:nvPicPr>
        <p:blipFill>
          <a:blip r:embed="rId4"/>
          <a:stretch>
            <a:fillRect/>
          </a:stretch>
        </p:blipFill>
        <p:spPr>
          <a:xfrm>
            <a:off x="-3931926" y="4157632"/>
            <a:ext cx="2615411" cy="1176630"/>
          </a:xfrm>
          <a:prstGeom prst="rect">
            <a:avLst/>
          </a:prstGeom>
        </p:spPr>
      </p:pic>
      <p:pic>
        <p:nvPicPr>
          <p:cNvPr id="11" name="Рисунок 10">
            <a:extLst>
              <a:ext uri="{FF2B5EF4-FFF2-40B4-BE49-F238E27FC236}">
                <a16:creationId xmlns:a16="http://schemas.microsoft.com/office/drawing/2014/main" id="{C154844F-216C-400A-A9A6-6C2C9FAB4B11}"/>
              </a:ext>
            </a:extLst>
          </p:cNvPr>
          <p:cNvPicPr>
            <a:picLocks noChangeAspect="1"/>
          </p:cNvPicPr>
          <p:nvPr/>
        </p:nvPicPr>
        <p:blipFill>
          <a:blip r:embed="rId5"/>
          <a:stretch>
            <a:fillRect/>
          </a:stretch>
        </p:blipFill>
        <p:spPr>
          <a:xfrm>
            <a:off x="-8528736" y="5339781"/>
            <a:ext cx="16263379" cy="4114800"/>
          </a:xfrm>
          <a:prstGeom prst="rect">
            <a:avLst/>
          </a:prstGeom>
        </p:spPr>
      </p:pic>
      <p:pic>
        <p:nvPicPr>
          <p:cNvPr id="12" name="Рисунок 11">
            <a:extLst>
              <a:ext uri="{FF2B5EF4-FFF2-40B4-BE49-F238E27FC236}">
                <a16:creationId xmlns:a16="http://schemas.microsoft.com/office/drawing/2014/main" id="{BA705950-2224-482B-AC1B-B4A6ECCE896E}"/>
              </a:ext>
            </a:extLst>
          </p:cNvPr>
          <p:cNvPicPr>
            <a:picLocks noChangeAspect="1"/>
          </p:cNvPicPr>
          <p:nvPr/>
        </p:nvPicPr>
        <p:blipFill>
          <a:blip r:embed="rId6"/>
          <a:stretch>
            <a:fillRect/>
          </a:stretch>
        </p:blipFill>
        <p:spPr>
          <a:xfrm flipH="1">
            <a:off x="6096000" y="5444528"/>
            <a:ext cx="15358849" cy="3084558"/>
          </a:xfrm>
          <a:prstGeom prst="rect">
            <a:avLst/>
          </a:prstGeom>
        </p:spPr>
      </p:pic>
      <p:pic>
        <p:nvPicPr>
          <p:cNvPr id="13" name="Рисунок 12">
            <a:extLst>
              <a:ext uri="{FF2B5EF4-FFF2-40B4-BE49-F238E27FC236}">
                <a16:creationId xmlns:a16="http://schemas.microsoft.com/office/drawing/2014/main" id="{4B9F3B05-CA95-4D98-8046-8F45EB22AA00}"/>
              </a:ext>
            </a:extLst>
          </p:cNvPr>
          <p:cNvPicPr>
            <a:picLocks noChangeAspect="1"/>
          </p:cNvPicPr>
          <p:nvPr/>
        </p:nvPicPr>
        <p:blipFill>
          <a:blip r:embed="rId6"/>
          <a:stretch>
            <a:fillRect/>
          </a:stretch>
        </p:blipFill>
        <p:spPr>
          <a:xfrm rot="10800000">
            <a:off x="5013161" y="-5035146"/>
            <a:ext cx="13907299" cy="3084558"/>
          </a:xfrm>
          <a:prstGeom prst="rect">
            <a:avLst/>
          </a:prstGeom>
        </p:spPr>
      </p:pic>
      <p:pic>
        <p:nvPicPr>
          <p:cNvPr id="14" name="Рисунок 13">
            <a:extLst>
              <a:ext uri="{FF2B5EF4-FFF2-40B4-BE49-F238E27FC236}">
                <a16:creationId xmlns:a16="http://schemas.microsoft.com/office/drawing/2014/main" id="{2F075D8D-4381-4EB5-B5EB-69308B9C695F}"/>
              </a:ext>
            </a:extLst>
          </p:cNvPr>
          <p:cNvPicPr>
            <a:picLocks noChangeAspect="1"/>
          </p:cNvPicPr>
          <p:nvPr/>
        </p:nvPicPr>
        <p:blipFill>
          <a:blip r:embed="rId6"/>
          <a:stretch>
            <a:fillRect/>
          </a:stretch>
        </p:blipFill>
        <p:spPr>
          <a:xfrm rot="10800000" flipH="1">
            <a:off x="-7974065" y="-5139894"/>
            <a:ext cx="14432179" cy="3084558"/>
          </a:xfrm>
          <a:prstGeom prst="rect">
            <a:avLst/>
          </a:prstGeom>
        </p:spPr>
      </p:pic>
      <p:grpSp>
        <p:nvGrpSpPr>
          <p:cNvPr id="9" name="Группа 8">
            <a:extLst>
              <a:ext uri="{FF2B5EF4-FFF2-40B4-BE49-F238E27FC236}">
                <a16:creationId xmlns:a16="http://schemas.microsoft.com/office/drawing/2014/main" id="{65BC61F1-DAEB-4A6B-8A1D-4BC679373692}"/>
              </a:ext>
            </a:extLst>
          </p:cNvPr>
          <p:cNvGrpSpPr/>
          <p:nvPr/>
        </p:nvGrpSpPr>
        <p:grpSpPr>
          <a:xfrm>
            <a:off x="-406405" y="-8972321"/>
            <a:ext cx="12192000" cy="4643994"/>
            <a:chOff x="0" y="-6490290"/>
            <a:chExt cx="12192000" cy="4643994"/>
          </a:xfrm>
        </p:grpSpPr>
        <p:pic>
          <p:nvPicPr>
            <p:cNvPr id="3" name="Рисунок 2">
              <a:extLst>
                <a:ext uri="{FF2B5EF4-FFF2-40B4-BE49-F238E27FC236}">
                  <a16:creationId xmlns:a16="http://schemas.microsoft.com/office/drawing/2014/main" id="{645DA81B-AE75-4C4A-852B-A5495F9E2246}"/>
                </a:ext>
              </a:extLst>
            </p:cNvPr>
            <p:cNvPicPr>
              <a:picLocks noChangeAspect="1"/>
            </p:cNvPicPr>
            <p:nvPr/>
          </p:nvPicPr>
          <p:blipFill>
            <a:blip r:embed="rId7"/>
            <a:stretch>
              <a:fillRect/>
            </a:stretch>
          </p:blipFill>
          <p:spPr>
            <a:xfrm>
              <a:off x="0" y="-6490290"/>
              <a:ext cx="3784743" cy="4293095"/>
            </a:xfrm>
            <a:prstGeom prst="rect">
              <a:avLst/>
            </a:prstGeom>
          </p:spPr>
        </p:pic>
        <p:pic>
          <p:nvPicPr>
            <p:cNvPr id="7" name="Рисунок 6">
              <a:extLst>
                <a:ext uri="{FF2B5EF4-FFF2-40B4-BE49-F238E27FC236}">
                  <a16:creationId xmlns:a16="http://schemas.microsoft.com/office/drawing/2014/main" id="{ABEB06C6-AE53-4B68-B771-8F8E1054897A}"/>
                </a:ext>
              </a:extLst>
            </p:cNvPr>
            <p:cNvPicPr>
              <a:picLocks noChangeAspect="1"/>
            </p:cNvPicPr>
            <p:nvPr/>
          </p:nvPicPr>
          <p:blipFill>
            <a:blip r:embed="rId8"/>
            <a:stretch>
              <a:fillRect/>
            </a:stretch>
          </p:blipFill>
          <p:spPr>
            <a:xfrm flipH="1">
              <a:off x="8412152" y="-6138252"/>
              <a:ext cx="3779848" cy="4291956"/>
            </a:xfrm>
            <a:prstGeom prst="rect">
              <a:avLst/>
            </a:prstGeom>
          </p:spPr>
        </p:pic>
      </p:grpSp>
      <p:pic>
        <p:nvPicPr>
          <p:cNvPr id="21" name="Рисунок 20">
            <a:extLst>
              <a:ext uri="{FF2B5EF4-FFF2-40B4-BE49-F238E27FC236}">
                <a16:creationId xmlns:a16="http://schemas.microsoft.com/office/drawing/2014/main" id="{C7B2BFBF-CC34-4047-806F-3E4302900B0E}"/>
              </a:ext>
            </a:extLst>
          </p:cNvPr>
          <p:cNvPicPr>
            <a:picLocks noChangeAspect="1"/>
          </p:cNvPicPr>
          <p:nvPr/>
        </p:nvPicPr>
        <p:blipFill>
          <a:blip r:embed="rId9">
            <a:alphaModFix amt="70000"/>
          </a:blip>
          <a:stretch>
            <a:fillRect/>
          </a:stretch>
        </p:blipFill>
        <p:spPr>
          <a:xfrm>
            <a:off x="184310" y="-1448167"/>
            <a:ext cx="13085123" cy="7248172"/>
          </a:xfrm>
          <a:prstGeom prst="rect">
            <a:avLst/>
          </a:prstGeom>
        </p:spPr>
      </p:pic>
      <p:pic>
        <p:nvPicPr>
          <p:cNvPr id="18" name="Рисунок 17">
            <a:extLst>
              <a:ext uri="{FF2B5EF4-FFF2-40B4-BE49-F238E27FC236}">
                <a16:creationId xmlns:a16="http://schemas.microsoft.com/office/drawing/2014/main" id="{44E2A169-F273-4EAA-B650-DE317CDB67BF}"/>
              </a:ext>
            </a:extLst>
          </p:cNvPr>
          <p:cNvPicPr>
            <a:picLocks noChangeAspect="1"/>
          </p:cNvPicPr>
          <p:nvPr/>
        </p:nvPicPr>
        <p:blipFill>
          <a:blip r:embed="rId10"/>
          <a:stretch>
            <a:fillRect/>
          </a:stretch>
        </p:blipFill>
        <p:spPr>
          <a:xfrm>
            <a:off x="6690133" y="61378"/>
            <a:ext cx="5097387" cy="5067578"/>
          </a:xfrm>
          <a:prstGeom prst="rect">
            <a:avLst/>
          </a:prstGeom>
        </p:spPr>
      </p:pic>
      <p:sp>
        <p:nvSpPr>
          <p:cNvPr id="15" name="TextBox 14">
            <a:extLst>
              <a:ext uri="{FF2B5EF4-FFF2-40B4-BE49-F238E27FC236}">
                <a16:creationId xmlns:a16="http://schemas.microsoft.com/office/drawing/2014/main" id="{AD72FD8B-35AA-4C86-9DCF-DD11D6379B26}"/>
              </a:ext>
            </a:extLst>
          </p:cNvPr>
          <p:cNvSpPr txBox="1"/>
          <p:nvPr/>
        </p:nvSpPr>
        <p:spPr>
          <a:xfrm>
            <a:off x="1209249" y="26396"/>
            <a:ext cx="4037700" cy="1077218"/>
          </a:xfrm>
          <a:prstGeom prst="rect">
            <a:avLst/>
          </a:prstGeom>
          <a:noFill/>
        </p:spPr>
        <p:txBody>
          <a:bodyPr wrap="square">
            <a:spAutoFit/>
          </a:bodyPr>
          <a:lstStyle/>
          <a:p>
            <a:r>
              <a:rPr lang="en-US" sz="3200" dirty="0">
                <a:solidFill>
                  <a:schemeClr val="bg1"/>
                </a:solidFill>
                <a:latin typeface="Algerian" panose="04020705040A02060702" pitchFamily="82" charset="0"/>
              </a:rPr>
              <a:t>Herman Joseph Moeller (Muller)</a:t>
            </a:r>
            <a:endParaRPr lang="ru-BY" sz="3200" dirty="0">
              <a:solidFill>
                <a:schemeClr val="bg1"/>
              </a:solidFill>
            </a:endParaRPr>
          </a:p>
        </p:txBody>
      </p:sp>
      <p:sp>
        <p:nvSpPr>
          <p:cNvPr id="20" name="TextBox 19">
            <a:extLst>
              <a:ext uri="{FF2B5EF4-FFF2-40B4-BE49-F238E27FC236}">
                <a16:creationId xmlns:a16="http://schemas.microsoft.com/office/drawing/2014/main" id="{97F1D7EB-7DE9-4F29-B978-42E0C387A877}"/>
              </a:ext>
            </a:extLst>
          </p:cNvPr>
          <p:cNvSpPr txBox="1"/>
          <p:nvPr/>
        </p:nvSpPr>
        <p:spPr>
          <a:xfrm>
            <a:off x="114782" y="1710782"/>
            <a:ext cx="6553654" cy="3816429"/>
          </a:xfrm>
          <a:prstGeom prst="rect">
            <a:avLst/>
          </a:prstGeom>
          <a:noFill/>
        </p:spPr>
        <p:txBody>
          <a:bodyPr wrap="square">
            <a:spAutoFit/>
          </a:bodyPr>
          <a:lstStyle/>
          <a:p>
            <a:r>
              <a:rPr lang="en-US" sz="2200" dirty="0">
                <a:solidFill>
                  <a:schemeClr val="bg1"/>
                </a:solidFill>
                <a:effectLst/>
                <a:latin typeface="Algerian" panose="04020705040A02060702" pitchFamily="82" charset="0"/>
              </a:rPr>
              <a:t>American geneticist. In 1912-1915, he participated in the development of the chromosomal theory of heredity, according to which chromosomes enclosed in the cell nucleus are carriers of genes and represent the material basis of heredity. He was awarded the Nobel Prize in Physiology or Medicine "for the discovery of the appearance of mutations under the influence of X-ray radiation" (1946).</a:t>
            </a:r>
            <a:endParaRPr lang="ru-BY" sz="2200" dirty="0">
              <a:solidFill>
                <a:schemeClr val="bg1"/>
              </a:solidFill>
            </a:endParaRPr>
          </a:p>
        </p:txBody>
      </p:sp>
      <p:sp>
        <p:nvSpPr>
          <p:cNvPr id="17" name="TextBox 16">
            <a:extLst>
              <a:ext uri="{FF2B5EF4-FFF2-40B4-BE49-F238E27FC236}">
                <a16:creationId xmlns:a16="http://schemas.microsoft.com/office/drawing/2014/main" id="{46EC7AF8-1F0D-4E7F-915E-30FCDD01BC22}"/>
              </a:ext>
            </a:extLst>
          </p:cNvPr>
          <p:cNvSpPr txBox="1"/>
          <p:nvPr/>
        </p:nvSpPr>
        <p:spPr>
          <a:xfrm>
            <a:off x="575299" y="1001725"/>
            <a:ext cx="5393242" cy="461665"/>
          </a:xfrm>
          <a:prstGeom prst="rect">
            <a:avLst/>
          </a:prstGeom>
          <a:noFill/>
        </p:spPr>
        <p:txBody>
          <a:bodyPr wrap="square">
            <a:spAutoFit/>
          </a:bodyPr>
          <a:lstStyle/>
          <a:p>
            <a:r>
              <a:rPr lang="en-US" sz="2400" dirty="0">
                <a:solidFill>
                  <a:schemeClr val="bg1"/>
                </a:solidFill>
                <a:effectLst/>
                <a:latin typeface="Algerian" panose="04020705040A02060702" pitchFamily="82" charset="0"/>
              </a:rPr>
              <a:t>December 21, 1890</a:t>
            </a:r>
            <a:r>
              <a:rPr lang="ru-RU" sz="2400" dirty="0">
                <a:solidFill>
                  <a:schemeClr val="bg1"/>
                </a:solidFill>
                <a:effectLst/>
                <a:latin typeface="Algerian" panose="04020705040A02060702" pitchFamily="82" charset="0"/>
              </a:rPr>
              <a:t> - </a:t>
            </a:r>
            <a:r>
              <a:rPr lang="en-US" sz="2400" dirty="0">
                <a:solidFill>
                  <a:schemeClr val="bg1"/>
                </a:solidFill>
                <a:effectLst/>
                <a:latin typeface="Algerian" panose="04020705040A02060702" pitchFamily="82" charset="0"/>
              </a:rPr>
              <a:t>April 5, 1967</a:t>
            </a:r>
            <a:endParaRPr lang="ru-BY" sz="2400" dirty="0">
              <a:solidFill>
                <a:schemeClr val="bg1"/>
              </a:solidFill>
            </a:endParaRPr>
          </a:p>
        </p:txBody>
      </p:sp>
      <p:pic>
        <p:nvPicPr>
          <p:cNvPr id="22" name="Рисунок 21">
            <a:extLst>
              <a:ext uri="{FF2B5EF4-FFF2-40B4-BE49-F238E27FC236}">
                <a16:creationId xmlns:a16="http://schemas.microsoft.com/office/drawing/2014/main" id="{A26F9865-CC06-4405-9960-DD7B9325AE3F}"/>
              </a:ext>
            </a:extLst>
          </p:cNvPr>
          <p:cNvPicPr>
            <a:picLocks noChangeAspect="1"/>
          </p:cNvPicPr>
          <p:nvPr/>
        </p:nvPicPr>
        <p:blipFill>
          <a:blip r:embed="rId11"/>
          <a:stretch>
            <a:fillRect/>
          </a:stretch>
        </p:blipFill>
        <p:spPr>
          <a:xfrm>
            <a:off x="-7175279" y="10495646"/>
            <a:ext cx="3243353" cy="4133446"/>
          </a:xfrm>
          <a:prstGeom prst="rect">
            <a:avLst/>
          </a:prstGeom>
        </p:spPr>
      </p:pic>
      <p:sp>
        <p:nvSpPr>
          <p:cNvPr id="24" name="TextBox 23">
            <a:extLst>
              <a:ext uri="{FF2B5EF4-FFF2-40B4-BE49-F238E27FC236}">
                <a16:creationId xmlns:a16="http://schemas.microsoft.com/office/drawing/2014/main" id="{B6748896-804B-4956-9AB1-171B01EC0C3D}"/>
              </a:ext>
            </a:extLst>
          </p:cNvPr>
          <p:cNvSpPr txBox="1"/>
          <p:nvPr/>
        </p:nvSpPr>
        <p:spPr>
          <a:xfrm>
            <a:off x="15727680" y="9454581"/>
            <a:ext cx="14996160" cy="923330"/>
          </a:xfrm>
          <a:prstGeom prst="rect">
            <a:avLst/>
          </a:prstGeom>
          <a:noFill/>
        </p:spPr>
        <p:txBody>
          <a:bodyPr wrap="square">
            <a:spAutoFit/>
          </a:bodyPr>
          <a:lstStyle/>
          <a:p>
            <a:r>
              <a:rPr lang="en-US" dirty="0"/>
              <a:t>Russian organic chemist. He discovered fatty acid isomerism in 1865. In his dissertation "Materials on the mutual influence of atoms in chemical compounds" in 1869, he established a number of patterns concerning substitution, addition, and cleavage reactions. Since the early 1880s, he has been exploring Caucasian oil. He discovered and studied a new class of hydrocarbons, which he named </a:t>
            </a:r>
            <a:r>
              <a:rPr lang="en-US" dirty="0" err="1"/>
              <a:t>naphthenes</a:t>
            </a:r>
            <a:r>
              <a:rPr lang="en-US" dirty="0"/>
              <a:t>.</a:t>
            </a:r>
          </a:p>
        </p:txBody>
      </p:sp>
      <p:sp>
        <p:nvSpPr>
          <p:cNvPr id="26" name="TextBox 25">
            <a:extLst>
              <a:ext uri="{FF2B5EF4-FFF2-40B4-BE49-F238E27FC236}">
                <a16:creationId xmlns:a16="http://schemas.microsoft.com/office/drawing/2014/main" id="{2F956B86-5FD2-4CB8-944B-689FF49ABAD4}"/>
              </a:ext>
            </a:extLst>
          </p:cNvPr>
          <p:cNvSpPr txBox="1"/>
          <p:nvPr/>
        </p:nvSpPr>
        <p:spPr>
          <a:xfrm>
            <a:off x="3543300" y="-11874970"/>
            <a:ext cx="19682460" cy="369332"/>
          </a:xfrm>
          <a:prstGeom prst="rect">
            <a:avLst/>
          </a:prstGeom>
          <a:noFill/>
        </p:spPr>
        <p:txBody>
          <a:bodyPr wrap="square">
            <a:spAutoFit/>
          </a:bodyPr>
          <a:lstStyle/>
          <a:p>
            <a:r>
              <a:rPr lang="en-US" dirty="0"/>
              <a:t>Vladimir Vasilyevich Markovnikov</a:t>
            </a:r>
          </a:p>
        </p:txBody>
      </p:sp>
      <p:sp>
        <p:nvSpPr>
          <p:cNvPr id="28" name="TextBox 27">
            <a:extLst>
              <a:ext uri="{FF2B5EF4-FFF2-40B4-BE49-F238E27FC236}">
                <a16:creationId xmlns:a16="http://schemas.microsoft.com/office/drawing/2014/main" id="{3CEBCA6A-28CC-4FB1-8BDD-CA1CC767F103}"/>
              </a:ext>
            </a:extLst>
          </p:cNvPr>
          <p:cNvSpPr txBox="1"/>
          <p:nvPr/>
        </p:nvSpPr>
        <p:spPr>
          <a:xfrm>
            <a:off x="5886450" y="-10174810"/>
            <a:ext cx="19682460" cy="369332"/>
          </a:xfrm>
          <a:prstGeom prst="rect">
            <a:avLst/>
          </a:prstGeom>
          <a:noFill/>
        </p:spPr>
        <p:txBody>
          <a:bodyPr wrap="square">
            <a:spAutoFit/>
          </a:bodyPr>
          <a:lstStyle/>
          <a:p>
            <a:r>
              <a:rPr lang="en-US" dirty="0"/>
              <a:t>December 22, 1838 - February 11, 1904</a:t>
            </a:r>
          </a:p>
        </p:txBody>
      </p:sp>
    </p:spTree>
    <p:extLst>
      <p:ext uri="{BB962C8B-B14F-4D97-AF65-F5344CB8AC3E}">
        <p14:creationId xmlns:p14="http://schemas.microsoft.com/office/powerpoint/2010/main" val="21705753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9"/>
                                            </p:tgtEl>
                                            <p:attrNameLst>
                                              <p:attrName>r</p:attrName>
                                            </p:attrNameLst>
                                          </p:cBhvr>
                                        </p:animRot>
                                        <p:animRot by="-240000">
                                          <p:cBhvr>
                                            <p:cTn id="11" dur="600" fill="hold">
                                              <p:stCondLst>
                                                <p:cond delay="600"/>
                                              </p:stCondLst>
                                            </p:cTn>
                                            <p:tgtEl>
                                              <p:spTgt spid="9"/>
                                            </p:tgtEl>
                                            <p:attrNameLst>
                                              <p:attrName>r</p:attrName>
                                            </p:attrNameLst>
                                          </p:cBhvr>
                                        </p:animRot>
                                        <p:animRot by="240000">
                                          <p:cBhvr>
                                            <p:cTn id="12" dur="600" fill="hold">
                                              <p:stCondLst>
                                                <p:cond delay="1200"/>
                                              </p:stCondLst>
                                            </p:cTn>
                                            <p:tgtEl>
                                              <p:spTgt spid="9"/>
                                            </p:tgtEl>
                                            <p:attrNameLst>
                                              <p:attrName>r</p:attrName>
                                            </p:attrNameLst>
                                          </p:cBhvr>
                                        </p:animRot>
                                        <p:animRot by="-240000">
                                          <p:cBhvr>
                                            <p:cTn id="13" dur="600" fill="hold">
                                              <p:stCondLst>
                                                <p:cond delay="1800"/>
                                              </p:stCondLst>
                                            </p:cTn>
                                            <p:tgtEl>
                                              <p:spTgt spid="9"/>
                                            </p:tgtEl>
                                            <p:attrNameLst>
                                              <p:attrName>r</p:attrName>
                                            </p:attrNameLst>
                                          </p:cBhvr>
                                        </p:animRot>
                                        <p:animRot by="120000">
                                          <p:cBhvr>
                                            <p:cTn id="14"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9"/>
                                            </p:tgtEl>
                                            <p:attrNameLst>
                                              <p:attrName>r</p:attrName>
                                            </p:attrNameLst>
                                          </p:cBhvr>
                                        </p:animRot>
                                        <p:animRot by="-240000">
                                          <p:cBhvr>
                                            <p:cTn id="11" dur="600" fill="hold">
                                              <p:stCondLst>
                                                <p:cond delay="600"/>
                                              </p:stCondLst>
                                            </p:cTn>
                                            <p:tgtEl>
                                              <p:spTgt spid="9"/>
                                            </p:tgtEl>
                                            <p:attrNameLst>
                                              <p:attrName>r</p:attrName>
                                            </p:attrNameLst>
                                          </p:cBhvr>
                                        </p:animRot>
                                        <p:animRot by="240000">
                                          <p:cBhvr>
                                            <p:cTn id="12" dur="600" fill="hold">
                                              <p:stCondLst>
                                                <p:cond delay="1200"/>
                                              </p:stCondLst>
                                            </p:cTn>
                                            <p:tgtEl>
                                              <p:spTgt spid="9"/>
                                            </p:tgtEl>
                                            <p:attrNameLst>
                                              <p:attrName>r</p:attrName>
                                            </p:attrNameLst>
                                          </p:cBhvr>
                                        </p:animRot>
                                        <p:animRot by="-240000">
                                          <p:cBhvr>
                                            <p:cTn id="13" dur="600" fill="hold">
                                              <p:stCondLst>
                                                <p:cond delay="1800"/>
                                              </p:stCondLst>
                                            </p:cTn>
                                            <p:tgtEl>
                                              <p:spTgt spid="9"/>
                                            </p:tgtEl>
                                            <p:attrNameLst>
                                              <p:attrName>r</p:attrName>
                                            </p:attrNameLst>
                                          </p:cBhvr>
                                        </p:animRot>
                                        <p:animRot by="120000">
                                          <p:cBhvr>
                                            <p:cTn id="14"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D958AE7-7AB3-4FE9-8D97-2E06B682D66D}"/>
              </a:ext>
            </a:extLst>
          </p:cNvPr>
          <p:cNvPicPr>
            <a:picLocks noChangeAspect="1"/>
          </p:cNvPicPr>
          <p:nvPr/>
        </p:nvPicPr>
        <p:blipFill>
          <a:blip r:embed="rId2"/>
          <a:stretch>
            <a:fillRect/>
          </a:stretch>
        </p:blipFill>
        <p:spPr>
          <a:xfrm>
            <a:off x="-36118" y="-61598"/>
            <a:ext cx="13639526" cy="7371809"/>
          </a:xfrm>
          <a:prstGeom prst="rect">
            <a:avLst/>
          </a:prstGeom>
        </p:spPr>
      </p:pic>
      <p:pic>
        <p:nvPicPr>
          <p:cNvPr id="5" name="Рисунок 4">
            <a:extLst>
              <a:ext uri="{FF2B5EF4-FFF2-40B4-BE49-F238E27FC236}">
                <a16:creationId xmlns:a16="http://schemas.microsoft.com/office/drawing/2014/main" id="{1A06EDCB-FA5F-4EBF-865C-599132C6524D}"/>
              </a:ext>
            </a:extLst>
          </p:cNvPr>
          <p:cNvPicPr>
            <a:picLocks noChangeAspect="1"/>
          </p:cNvPicPr>
          <p:nvPr/>
        </p:nvPicPr>
        <p:blipFill>
          <a:blip r:embed="rId3"/>
          <a:stretch>
            <a:fillRect/>
          </a:stretch>
        </p:blipFill>
        <p:spPr>
          <a:xfrm>
            <a:off x="76439" y="6726576"/>
            <a:ext cx="12192000" cy="5973096"/>
          </a:xfrm>
          <a:prstGeom prst="rect">
            <a:avLst/>
          </a:prstGeom>
        </p:spPr>
      </p:pic>
      <p:pic>
        <p:nvPicPr>
          <p:cNvPr id="6" name="Рисунок 5">
            <a:extLst>
              <a:ext uri="{FF2B5EF4-FFF2-40B4-BE49-F238E27FC236}">
                <a16:creationId xmlns:a16="http://schemas.microsoft.com/office/drawing/2014/main" id="{E0F6873D-8F15-471C-9A82-D9D42CD10DAA}"/>
              </a:ext>
            </a:extLst>
          </p:cNvPr>
          <p:cNvPicPr>
            <a:picLocks noChangeAspect="1"/>
          </p:cNvPicPr>
          <p:nvPr/>
        </p:nvPicPr>
        <p:blipFill>
          <a:blip r:embed="rId3"/>
          <a:stretch>
            <a:fillRect/>
          </a:stretch>
        </p:blipFill>
        <p:spPr>
          <a:xfrm>
            <a:off x="0" y="-3315607"/>
            <a:ext cx="12192000" cy="5471652"/>
          </a:xfrm>
          <a:prstGeom prst="rect">
            <a:avLst/>
          </a:prstGeom>
        </p:spPr>
      </p:pic>
      <p:sp>
        <p:nvSpPr>
          <p:cNvPr id="8" name="TextBox 7">
            <a:extLst>
              <a:ext uri="{FF2B5EF4-FFF2-40B4-BE49-F238E27FC236}">
                <a16:creationId xmlns:a16="http://schemas.microsoft.com/office/drawing/2014/main" id="{B44B9414-76F4-4E8B-8588-A63553E156EB}"/>
              </a:ext>
            </a:extLst>
          </p:cNvPr>
          <p:cNvSpPr txBox="1"/>
          <p:nvPr/>
        </p:nvSpPr>
        <p:spPr>
          <a:xfrm>
            <a:off x="-12689104" y="1824711"/>
            <a:ext cx="4253553" cy="1323439"/>
          </a:xfrm>
          <a:prstGeom prst="rect">
            <a:avLst/>
          </a:prstGeom>
          <a:noFill/>
        </p:spPr>
        <p:txBody>
          <a:bodyPr wrap="square">
            <a:spAutoFit/>
          </a:bodyPr>
          <a:lstStyle/>
          <a:p>
            <a:r>
              <a:rPr kumimoji="0" lang="en-US" sz="8000" b="0" i="1" u="none" strike="noStrike" kern="1200" cap="none" spc="0" normalizeH="0" baseline="0" noProof="0" dirty="0">
                <a:ln>
                  <a:noFill/>
                </a:ln>
                <a:solidFill>
                  <a:prstClr val="white"/>
                </a:solidFill>
                <a:effectLst/>
                <a:uLnTx/>
                <a:uFillTx/>
                <a:latin typeface="Script MT Bold" panose="03040602040607080904" pitchFamily="66" charset="0"/>
                <a:ea typeface="+mj-ea"/>
                <a:cs typeface="+mj-cs"/>
              </a:rPr>
              <a:t>December</a:t>
            </a:r>
            <a:endParaRPr lang="ru-BY" dirty="0"/>
          </a:p>
        </p:txBody>
      </p:sp>
      <p:pic>
        <p:nvPicPr>
          <p:cNvPr id="10" name="Рисунок 9">
            <a:extLst>
              <a:ext uri="{FF2B5EF4-FFF2-40B4-BE49-F238E27FC236}">
                <a16:creationId xmlns:a16="http://schemas.microsoft.com/office/drawing/2014/main" id="{36145B88-58A3-4DA7-B93A-3BEFA4CAB473}"/>
              </a:ext>
            </a:extLst>
          </p:cNvPr>
          <p:cNvPicPr>
            <a:picLocks noChangeAspect="1"/>
          </p:cNvPicPr>
          <p:nvPr/>
        </p:nvPicPr>
        <p:blipFill>
          <a:blip r:embed="rId4"/>
          <a:stretch>
            <a:fillRect/>
          </a:stretch>
        </p:blipFill>
        <p:spPr>
          <a:xfrm>
            <a:off x="-11938314" y="4379196"/>
            <a:ext cx="2615411" cy="1176630"/>
          </a:xfrm>
          <a:prstGeom prst="rect">
            <a:avLst/>
          </a:prstGeom>
        </p:spPr>
      </p:pic>
      <p:pic>
        <p:nvPicPr>
          <p:cNvPr id="11" name="Рисунок 10">
            <a:extLst>
              <a:ext uri="{FF2B5EF4-FFF2-40B4-BE49-F238E27FC236}">
                <a16:creationId xmlns:a16="http://schemas.microsoft.com/office/drawing/2014/main" id="{C154844F-216C-400A-A9A6-6C2C9FAB4B11}"/>
              </a:ext>
            </a:extLst>
          </p:cNvPr>
          <p:cNvPicPr>
            <a:picLocks noChangeAspect="1"/>
          </p:cNvPicPr>
          <p:nvPr/>
        </p:nvPicPr>
        <p:blipFill>
          <a:blip r:embed="rId5"/>
          <a:stretch>
            <a:fillRect/>
          </a:stretch>
        </p:blipFill>
        <p:spPr>
          <a:xfrm>
            <a:off x="-8948179" y="11462212"/>
            <a:ext cx="16263379" cy="4114800"/>
          </a:xfrm>
          <a:prstGeom prst="rect">
            <a:avLst/>
          </a:prstGeom>
        </p:spPr>
      </p:pic>
      <p:pic>
        <p:nvPicPr>
          <p:cNvPr id="12" name="Рисунок 11">
            <a:extLst>
              <a:ext uri="{FF2B5EF4-FFF2-40B4-BE49-F238E27FC236}">
                <a16:creationId xmlns:a16="http://schemas.microsoft.com/office/drawing/2014/main" id="{BA705950-2224-482B-AC1B-B4A6ECCE896E}"/>
              </a:ext>
            </a:extLst>
          </p:cNvPr>
          <p:cNvPicPr>
            <a:picLocks noChangeAspect="1"/>
          </p:cNvPicPr>
          <p:nvPr/>
        </p:nvPicPr>
        <p:blipFill>
          <a:blip r:embed="rId6"/>
          <a:stretch>
            <a:fillRect/>
          </a:stretch>
        </p:blipFill>
        <p:spPr>
          <a:xfrm flipH="1">
            <a:off x="7315200" y="10465814"/>
            <a:ext cx="15358849" cy="3084558"/>
          </a:xfrm>
          <a:prstGeom prst="rect">
            <a:avLst/>
          </a:prstGeom>
        </p:spPr>
      </p:pic>
      <p:pic>
        <p:nvPicPr>
          <p:cNvPr id="13" name="Рисунок 12">
            <a:extLst>
              <a:ext uri="{FF2B5EF4-FFF2-40B4-BE49-F238E27FC236}">
                <a16:creationId xmlns:a16="http://schemas.microsoft.com/office/drawing/2014/main" id="{4B9F3B05-CA95-4D98-8046-8F45EB22AA00}"/>
              </a:ext>
            </a:extLst>
          </p:cNvPr>
          <p:cNvPicPr>
            <a:picLocks noChangeAspect="1"/>
          </p:cNvPicPr>
          <p:nvPr/>
        </p:nvPicPr>
        <p:blipFill>
          <a:blip r:embed="rId6"/>
          <a:stretch>
            <a:fillRect/>
          </a:stretch>
        </p:blipFill>
        <p:spPr>
          <a:xfrm rot="10800000">
            <a:off x="6059882" y="-1988825"/>
            <a:ext cx="13907299" cy="3084558"/>
          </a:xfrm>
          <a:prstGeom prst="rect">
            <a:avLst/>
          </a:prstGeom>
        </p:spPr>
      </p:pic>
      <p:pic>
        <p:nvPicPr>
          <p:cNvPr id="14" name="Рисунок 13">
            <a:extLst>
              <a:ext uri="{FF2B5EF4-FFF2-40B4-BE49-F238E27FC236}">
                <a16:creationId xmlns:a16="http://schemas.microsoft.com/office/drawing/2014/main" id="{2F075D8D-4381-4EB5-B5EB-69308B9C695F}"/>
              </a:ext>
            </a:extLst>
          </p:cNvPr>
          <p:cNvPicPr>
            <a:picLocks noChangeAspect="1"/>
          </p:cNvPicPr>
          <p:nvPr/>
        </p:nvPicPr>
        <p:blipFill>
          <a:blip r:embed="rId6"/>
          <a:stretch>
            <a:fillRect/>
          </a:stretch>
        </p:blipFill>
        <p:spPr>
          <a:xfrm rot="10800000" flipH="1">
            <a:off x="-7276379" y="-2330310"/>
            <a:ext cx="14432179" cy="3084558"/>
          </a:xfrm>
          <a:prstGeom prst="rect">
            <a:avLst/>
          </a:prstGeom>
        </p:spPr>
      </p:pic>
      <p:grpSp>
        <p:nvGrpSpPr>
          <p:cNvPr id="9" name="Группа 8">
            <a:extLst>
              <a:ext uri="{FF2B5EF4-FFF2-40B4-BE49-F238E27FC236}">
                <a16:creationId xmlns:a16="http://schemas.microsoft.com/office/drawing/2014/main" id="{65BC61F1-DAEB-4A6B-8A1D-4BC679373692}"/>
              </a:ext>
            </a:extLst>
          </p:cNvPr>
          <p:cNvGrpSpPr/>
          <p:nvPr/>
        </p:nvGrpSpPr>
        <p:grpSpPr>
          <a:xfrm>
            <a:off x="36118" y="-951294"/>
            <a:ext cx="12115561" cy="3834353"/>
            <a:chOff x="0" y="-6490290"/>
            <a:chExt cx="12192000" cy="4643994"/>
          </a:xfrm>
        </p:grpSpPr>
        <p:pic>
          <p:nvPicPr>
            <p:cNvPr id="3" name="Рисунок 2">
              <a:extLst>
                <a:ext uri="{FF2B5EF4-FFF2-40B4-BE49-F238E27FC236}">
                  <a16:creationId xmlns:a16="http://schemas.microsoft.com/office/drawing/2014/main" id="{645DA81B-AE75-4C4A-852B-A5495F9E2246}"/>
                </a:ext>
              </a:extLst>
            </p:cNvPr>
            <p:cNvPicPr>
              <a:picLocks noChangeAspect="1"/>
            </p:cNvPicPr>
            <p:nvPr/>
          </p:nvPicPr>
          <p:blipFill>
            <a:blip r:embed="rId7"/>
            <a:stretch>
              <a:fillRect/>
            </a:stretch>
          </p:blipFill>
          <p:spPr>
            <a:xfrm>
              <a:off x="0" y="-6490290"/>
              <a:ext cx="3784743" cy="4293095"/>
            </a:xfrm>
            <a:prstGeom prst="rect">
              <a:avLst/>
            </a:prstGeom>
          </p:spPr>
        </p:pic>
        <p:pic>
          <p:nvPicPr>
            <p:cNvPr id="7" name="Рисунок 6">
              <a:extLst>
                <a:ext uri="{FF2B5EF4-FFF2-40B4-BE49-F238E27FC236}">
                  <a16:creationId xmlns:a16="http://schemas.microsoft.com/office/drawing/2014/main" id="{ABEB06C6-AE53-4B68-B771-8F8E1054897A}"/>
                </a:ext>
              </a:extLst>
            </p:cNvPr>
            <p:cNvPicPr>
              <a:picLocks noChangeAspect="1"/>
            </p:cNvPicPr>
            <p:nvPr/>
          </p:nvPicPr>
          <p:blipFill>
            <a:blip r:embed="rId8"/>
            <a:stretch>
              <a:fillRect/>
            </a:stretch>
          </p:blipFill>
          <p:spPr>
            <a:xfrm flipH="1">
              <a:off x="8412152" y="-6138252"/>
              <a:ext cx="3779848" cy="4291956"/>
            </a:xfrm>
            <a:prstGeom prst="rect">
              <a:avLst/>
            </a:prstGeom>
          </p:spPr>
        </p:pic>
      </p:grpSp>
      <p:pic>
        <p:nvPicPr>
          <p:cNvPr id="21" name="Рисунок 20">
            <a:extLst>
              <a:ext uri="{FF2B5EF4-FFF2-40B4-BE49-F238E27FC236}">
                <a16:creationId xmlns:a16="http://schemas.microsoft.com/office/drawing/2014/main" id="{C7B2BFBF-CC34-4047-806F-3E4302900B0E}"/>
              </a:ext>
            </a:extLst>
          </p:cNvPr>
          <p:cNvPicPr>
            <a:picLocks noChangeAspect="1"/>
          </p:cNvPicPr>
          <p:nvPr/>
        </p:nvPicPr>
        <p:blipFill>
          <a:blip r:embed="rId9">
            <a:alphaModFix amt="50000"/>
          </a:blip>
          <a:stretch>
            <a:fillRect/>
          </a:stretch>
        </p:blipFill>
        <p:spPr>
          <a:xfrm>
            <a:off x="-142100" y="473413"/>
            <a:ext cx="11896298" cy="8111459"/>
          </a:xfrm>
          <a:prstGeom prst="rect">
            <a:avLst/>
          </a:prstGeom>
        </p:spPr>
      </p:pic>
      <p:pic>
        <p:nvPicPr>
          <p:cNvPr id="18" name="Рисунок 17">
            <a:extLst>
              <a:ext uri="{FF2B5EF4-FFF2-40B4-BE49-F238E27FC236}">
                <a16:creationId xmlns:a16="http://schemas.microsoft.com/office/drawing/2014/main" id="{44E2A169-F273-4EAA-B650-DE317CDB67BF}"/>
              </a:ext>
            </a:extLst>
          </p:cNvPr>
          <p:cNvPicPr>
            <a:picLocks noChangeAspect="1"/>
          </p:cNvPicPr>
          <p:nvPr/>
        </p:nvPicPr>
        <p:blipFill>
          <a:blip r:embed="rId10"/>
          <a:stretch>
            <a:fillRect/>
          </a:stretch>
        </p:blipFill>
        <p:spPr>
          <a:xfrm>
            <a:off x="16371766" y="614361"/>
            <a:ext cx="5097387" cy="5067578"/>
          </a:xfrm>
          <a:prstGeom prst="rect">
            <a:avLst/>
          </a:prstGeom>
        </p:spPr>
      </p:pic>
      <p:sp>
        <p:nvSpPr>
          <p:cNvPr id="15" name="TextBox 14">
            <a:extLst>
              <a:ext uri="{FF2B5EF4-FFF2-40B4-BE49-F238E27FC236}">
                <a16:creationId xmlns:a16="http://schemas.microsoft.com/office/drawing/2014/main" id="{AD72FD8B-35AA-4C86-9DCF-DD11D6379B26}"/>
              </a:ext>
            </a:extLst>
          </p:cNvPr>
          <p:cNvSpPr txBox="1"/>
          <p:nvPr/>
        </p:nvSpPr>
        <p:spPr>
          <a:xfrm>
            <a:off x="-6349862" y="-402313"/>
            <a:ext cx="4037700" cy="1077218"/>
          </a:xfrm>
          <a:prstGeom prst="rect">
            <a:avLst/>
          </a:prstGeom>
          <a:noFill/>
        </p:spPr>
        <p:txBody>
          <a:bodyPr wrap="square">
            <a:spAutoFit/>
          </a:bodyPr>
          <a:lstStyle/>
          <a:p>
            <a:r>
              <a:rPr lang="en-US" sz="3200" dirty="0">
                <a:solidFill>
                  <a:schemeClr val="bg1"/>
                </a:solidFill>
                <a:latin typeface="Algerian" panose="04020705040A02060702" pitchFamily="82" charset="0"/>
              </a:rPr>
              <a:t>Herman Joseph Moeller (Muller)</a:t>
            </a:r>
            <a:endParaRPr lang="ru-BY" sz="3200" dirty="0">
              <a:solidFill>
                <a:schemeClr val="bg1"/>
              </a:solidFill>
            </a:endParaRPr>
          </a:p>
        </p:txBody>
      </p:sp>
      <p:sp>
        <p:nvSpPr>
          <p:cNvPr id="20" name="TextBox 19">
            <a:extLst>
              <a:ext uri="{FF2B5EF4-FFF2-40B4-BE49-F238E27FC236}">
                <a16:creationId xmlns:a16="http://schemas.microsoft.com/office/drawing/2014/main" id="{97F1D7EB-7DE9-4F29-B978-42E0C387A877}"/>
              </a:ext>
            </a:extLst>
          </p:cNvPr>
          <p:cNvSpPr txBox="1"/>
          <p:nvPr/>
        </p:nvSpPr>
        <p:spPr>
          <a:xfrm>
            <a:off x="-7486123" y="2786269"/>
            <a:ext cx="6057532" cy="3170099"/>
          </a:xfrm>
          <a:prstGeom prst="rect">
            <a:avLst/>
          </a:prstGeom>
          <a:noFill/>
        </p:spPr>
        <p:txBody>
          <a:bodyPr wrap="square">
            <a:spAutoFit/>
          </a:bodyPr>
          <a:lstStyle/>
          <a:p>
            <a:r>
              <a:rPr lang="en-US" sz="2000" dirty="0">
                <a:solidFill>
                  <a:schemeClr val="bg1"/>
                </a:solidFill>
                <a:effectLst/>
                <a:latin typeface="Algerian" panose="04020705040A02060702" pitchFamily="82" charset="0"/>
              </a:rPr>
              <a:t>American geneticist. In 1912-1915, he participated in the development of the chromosomal theory of heredity, according to which chromosomes enclosed in the cell nucleus are carriers of genes and represent the material basis of heredity. He was awarded the Nobel Prize in Physiology or Medicine "for the discovery of the appearance of mutations under the influence of X-ray radiation" (1946).</a:t>
            </a:r>
            <a:endParaRPr lang="ru-BY" sz="2000" dirty="0">
              <a:solidFill>
                <a:schemeClr val="bg1"/>
              </a:solidFill>
            </a:endParaRPr>
          </a:p>
        </p:txBody>
      </p:sp>
      <p:sp>
        <p:nvSpPr>
          <p:cNvPr id="17" name="TextBox 16">
            <a:extLst>
              <a:ext uri="{FF2B5EF4-FFF2-40B4-BE49-F238E27FC236}">
                <a16:creationId xmlns:a16="http://schemas.microsoft.com/office/drawing/2014/main" id="{46EC7AF8-1F0D-4E7F-915E-30FCDD01BC22}"/>
              </a:ext>
            </a:extLst>
          </p:cNvPr>
          <p:cNvSpPr txBox="1"/>
          <p:nvPr/>
        </p:nvSpPr>
        <p:spPr>
          <a:xfrm>
            <a:off x="-5490651" y="1177516"/>
            <a:ext cx="2066587" cy="830997"/>
          </a:xfrm>
          <a:prstGeom prst="rect">
            <a:avLst/>
          </a:prstGeom>
          <a:noFill/>
        </p:spPr>
        <p:txBody>
          <a:bodyPr wrap="square">
            <a:spAutoFit/>
          </a:bodyPr>
          <a:lstStyle/>
          <a:p>
            <a:r>
              <a:rPr lang="en-US" sz="2400" dirty="0">
                <a:solidFill>
                  <a:schemeClr val="bg1"/>
                </a:solidFill>
                <a:effectLst/>
                <a:latin typeface="Algerian" panose="04020705040A02060702" pitchFamily="82" charset="0"/>
              </a:rPr>
              <a:t>December 21, 1890</a:t>
            </a:r>
            <a:endParaRPr lang="ru-BY" sz="2400" dirty="0">
              <a:solidFill>
                <a:schemeClr val="bg1"/>
              </a:solidFill>
            </a:endParaRPr>
          </a:p>
        </p:txBody>
      </p:sp>
      <p:sp>
        <p:nvSpPr>
          <p:cNvPr id="22" name="TextBox 21">
            <a:extLst>
              <a:ext uri="{FF2B5EF4-FFF2-40B4-BE49-F238E27FC236}">
                <a16:creationId xmlns:a16="http://schemas.microsoft.com/office/drawing/2014/main" id="{40669D9A-A359-4F3A-8D3C-6B25952B8EC6}"/>
              </a:ext>
            </a:extLst>
          </p:cNvPr>
          <p:cNvSpPr txBox="1"/>
          <p:nvPr/>
        </p:nvSpPr>
        <p:spPr>
          <a:xfrm>
            <a:off x="3759506" y="1002106"/>
            <a:ext cx="4825865" cy="1077218"/>
          </a:xfrm>
          <a:prstGeom prst="rect">
            <a:avLst/>
          </a:prstGeom>
          <a:noFill/>
        </p:spPr>
        <p:txBody>
          <a:bodyPr wrap="square">
            <a:spAutoFit/>
          </a:bodyPr>
          <a:lstStyle/>
          <a:p>
            <a:r>
              <a:rPr lang="en-US" sz="3200" dirty="0">
                <a:solidFill>
                  <a:schemeClr val="bg1"/>
                </a:solidFill>
                <a:latin typeface="Algerian" panose="04020705040A02060702" pitchFamily="82" charset="0"/>
              </a:rPr>
              <a:t>Vladimir Vasilyevich Markovnikov</a:t>
            </a:r>
            <a:endParaRPr lang="ru-BY" sz="3200" dirty="0">
              <a:solidFill>
                <a:schemeClr val="bg1"/>
              </a:solidFill>
            </a:endParaRPr>
          </a:p>
        </p:txBody>
      </p:sp>
      <p:pic>
        <p:nvPicPr>
          <p:cNvPr id="16" name="Рисунок 15">
            <a:extLst>
              <a:ext uri="{FF2B5EF4-FFF2-40B4-BE49-F238E27FC236}">
                <a16:creationId xmlns:a16="http://schemas.microsoft.com/office/drawing/2014/main" id="{9FCE0E88-7D2C-44EB-84B4-E16FC3D0449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530" b="98157" l="0" r="97353">
                        <a14:foregroundMark x1="32353" y1="39631" x2="33235" y2="22581"/>
                        <a14:foregroundMark x1="33235" y1="22581" x2="52941" y2="15438"/>
                        <a14:foregroundMark x1="52941" y1="15438" x2="63824" y2="38710"/>
                        <a14:foregroundMark x1="10294" y1="55760" x2="588" y2="59677"/>
                        <a14:foregroundMark x1="89412" y1="58986" x2="97941" y2="84793"/>
                        <a14:foregroundMark x1="97941" y1="84793" x2="95882" y2="86175"/>
                        <a14:foregroundMark x1="10294" y1="60829" x2="25294" y2="79493"/>
                        <a14:foregroundMark x1="25294" y1="79493" x2="24118" y2="87097"/>
                        <a14:foregroundMark x1="2059" y1="66590" x2="9412" y2="85484"/>
                        <a14:foregroundMark x1="9412" y1="85484" x2="10294" y2="72350"/>
                        <a14:foregroundMark x1="10294" y1="72350" x2="6176" y2="73041"/>
                        <a14:foregroundMark x1="3529" y1="79263" x2="13529" y2="88249"/>
                        <a14:foregroundMark x1="882" y1="83410" x2="15000" y2="88940"/>
                        <a14:foregroundMark x1="15000" y1="88940" x2="16765" y2="88479"/>
                        <a14:foregroundMark x1="5294" y1="87788" x2="45294" y2="85023"/>
                        <a14:foregroundMark x1="45294" y1="85023" x2="94118" y2="87327"/>
                        <a14:foregroundMark x1="94706" y1="93779" x2="2941" y2="98387"/>
                        <a14:foregroundMark x1="22647" y1="30415" x2="25294" y2="16590"/>
                        <a14:foregroundMark x1="25294" y1="16590" x2="36765" y2="8295"/>
                        <a14:foregroundMark x1="36765" y1="8295" x2="54412" y2="5530"/>
                        <a14:foregroundMark x1="54412" y1="5530" x2="68235" y2="14055"/>
                        <a14:foregroundMark x1="68235" y1="14055" x2="69412" y2="16129"/>
                        <a14:foregroundMark x1="72941" y1="33180" x2="82647" y2="52304"/>
                      </a14:backgroundRemoval>
                    </a14:imgEffect>
                  </a14:imgLayer>
                </a14:imgProps>
              </a:ext>
            </a:extLst>
          </a:blip>
          <a:stretch>
            <a:fillRect/>
          </a:stretch>
        </p:blipFill>
        <p:spPr>
          <a:xfrm>
            <a:off x="-3904" y="2662553"/>
            <a:ext cx="3238500" cy="4133850"/>
          </a:xfrm>
          <a:prstGeom prst="rect">
            <a:avLst/>
          </a:prstGeom>
        </p:spPr>
      </p:pic>
      <p:sp>
        <p:nvSpPr>
          <p:cNvPr id="23" name="TextBox 22">
            <a:extLst>
              <a:ext uri="{FF2B5EF4-FFF2-40B4-BE49-F238E27FC236}">
                <a16:creationId xmlns:a16="http://schemas.microsoft.com/office/drawing/2014/main" id="{1CDEB68C-CB6E-4E59-B9BC-5CE2FDD60F7D}"/>
              </a:ext>
            </a:extLst>
          </p:cNvPr>
          <p:cNvSpPr txBox="1"/>
          <p:nvPr/>
        </p:nvSpPr>
        <p:spPr>
          <a:xfrm>
            <a:off x="2916819" y="2096348"/>
            <a:ext cx="6412375" cy="461665"/>
          </a:xfrm>
          <a:prstGeom prst="rect">
            <a:avLst/>
          </a:prstGeom>
          <a:noFill/>
        </p:spPr>
        <p:txBody>
          <a:bodyPr wrap="square">
            <a:spAutoFit/>
          </a:bodyPr>
          <a:lstStyle/>
          <a:p>
            <a:r>
              <a:rPr lang="en-US" sz="2400" dirty="0">
                <a:solidFill>
                  <a:schemeClr val="bg1"/>
                </a:solidFill>
                <a:latin typeface="Algerian" panose="04020705040A02060702" pitchFamily="82" charset="0"/>
              </a:rPr>
              <a:t>December 22, 1838</a:t>
            </a:r>
            <a:r>
              <a:rPr lang="ru-RU" sz="2400" dirty="0">
                <a:solidFill>
                  <a:schemeClr val="bg1"/>
                </a:solidFill>
                <a:latin typeface="Algerian" panose="04020705040A02060702" pitchFamily="82" charset="0"/>
              </a:rPr>
              <a:t> - </a:t>
            </a:r>
            <a:r>
              <a:rPr lang="en-US" sz="2400" dirty="0">
                <a:solidFill>
                  <a:schemeClr val="bg1"/>
                </a:solidFill>
                <a:effectLst/>
                <a:latin typeface="Algerian" panose="04020705040A02060702" pitchFamily="82" charset="0"/>
              </a:rPr>
              <a:t>February 11, 1904</a:t>
            </a:r>
            <a:endParaRPr lang="ru-BY" sz="2400" dirty="0">
              <a:solidFill>
                <a:schemeClr val="bg1"/>
              </a:solidFill>
            </a:endParaRPr>
          </a:p>
        </p:txBody>
      </p:sp>
      <p:sp>
        <p:nvSpPr>
          <p:cNvPr id="25" name="TextBox 24">
            <a:extLst>
              <a:ext uri="{FF2B5EF4-FFF2-40B4-BE49-F238E27FC236}">
                <a16:creationId xmlns:a16="http://schemas.microsoft.com/office/drawing/2014/main" id="{354FA180-EE3F-4AD0-BB82-DA958E68CE1A}"/>
              </a:ext>
            </a:extLst>
          </p:cNvPr>
          <p:cNvSpPr txBox="1"/>
          <p:nvPr/>
        </p:nvSpPr>
        <p:spPr>
          <a:xfrm>
            <a:off x="3446651" y="3052417"/>
            <a:ext cx="8579445" cy="3416320"/>
          </a:xfrm>
          <a:prstGeom prst="rect">
            <a:avLst/>
          </a:prstGeom>
          <a:noFill/>
        </p:spPr>
        <p:txBody>
          <a:bodyPr wrap="square">
            <a:spAutoFit/>
          </a:bodyPr>
          <a:lstStyle/>
          <a:p>
            <a:r>
              <a:rPr lang="en-US" sz="2400" dirty="0">
                <a:solidFill>
                  <a:schemeClr val="bg1"/>
                </a:solidFill>
                <a:latin typeface="Algerian" panose="04020705040A02060702" pitchFamily="82" charset="0"/>
              </a:rPr>
              <a:t>Russian organic chemist. He discovered fatty acid isomerism in 1865. In his dissertation "Materials on the mutual influence of atoms in chemical compounds" in 1869, he established a number of patterns concerning substitution, addition, and cleavage reactions. Since the early 1880s, he has been exploring Caucasian oil. He discovered and studied a new class of hydrocarbons, which he named </a:t>
            </a:r>
            <a:r>
              <a:rPr lang="en-US" sz="2400" dirty="0" err="1">
                <a:solidFill>
                  <a:schemeClr val="bg1"/>
                </a:solidFill>
                <a:latin typeface="Algerian" panose="04020705040A02060702" pitchFamily="82" charset="0"/>
              </a:rPr>
              <a:t>naphthenes</a:t>
            </a:r>
            <a:r>
              <a:rPr lang="en-US" sz="2400" dirty="0">
                <a:solidFill>
                  <a:schemeClr val="bg1"/>
                </a:solidFill>
                <a:latin typeface="Algerian" panose="04020705040A02060702" pitchFamily="82" charset="0"/>
              </a:rPr>
              <a:t>.</a:t>
            </a:r>
            <a:endParaRPr lang="ru-BY" sz="2400" dirty="0">
              <a:solidFill>
                <a:schemeClr val="bg1"/>
              </a:solidFill>
            </a:endParaRPr>
          </a:p>
        </p:txBody>
      </p:sp>
      <p:sp>
        <p:nvSpPr>
          <p:cNvPr id="29" name="TextBox 28">
            <a:extLst>
              <a:ext uri="{FF2B5EF4-FFF2-40B4-BE49-F238E27FC236}">
                <a16:creationId xmlns:a16="http://schemas.microsoft.com/office/drawing/2014/main" id="{A2FFAE30-D0F9-4909-ACC8-6939313FC05B}"/>
              </a:ext>
            </a:extLst>
          </p:cNvPr>
          <p:cNvSpPr txBox="1"/>
          <p:nvPr/>
        </p:nvSpPr>
        <p:spPr>
          <a:xfrm>
            <a:off x="-12408044" y="9362628"/>
            <a:ext cx="17967960" cy="369332"/>
          </a:xfrm>
          <a:prstGeom prst="rect">
            <a:avLst/>
          </a:prstGeom>
          <a:noFill/>
        </p:spPr>
        <p:txBody>
          <a:bodyPr wrap="square">
            <a:spAutoFit/>
          </a:bodyPr>
          <a:lstStyle/>
          <a:p>
            <a:r>
              <a:rPr lang="en-US" dirty="0"/>
              <a:t>Louis Pasteur</a:t>
            </a:r>
            <a:endParaRPr lang="ru-BY" dirty="0"/>
          </a:p>
        </p:txBody>
      </p:sp>
      <p:sp>
        <p:nvSpPr>
          <p:cNvPr id="31" name="TextBox 30">
            <a:extLst>
              <a:ext uri="{FF2B5EF4-FFF2-40B4-BE49-F238E27FC236}">
                <a16:creationId xmlns:a16="http://schemas.microsoft.com/office/drawing/2014/main" id="{B536B08E-711E-49ED-808F-F53D3972419F}"/>
              </a:ext>
            </a:extLst>
          </p:cNvPr>
          <p:cNvSpPr txBox="1"/>
          <p:nvPr/>
        </p:nvSpPr>
        <p:spPr>
          <a:xfrm>
            <a:off x="-4915081" y="8604418"/>
            <a:ext cx="17953264" cy="369332"/>
          </a:xfrm>
          <a:prstGeom prst="rect">
            <a:avLst/>
          </a:prstGeom>
          <a:noFill/>
        </p:spPr>
        <p:txBody>
          <a:bodyPr wrap="square">
            <a:spAutoFit/>
          </a:bodyPr>
          <a:lstStyle/>
          <a:p>
            <a:r>
              <a:rPr lang="da-DK" dirty="0"/>
              <a:t>December 27, 1822 — September 28, 1895</a:t>
            </a:r>
            <a:endParaRPr lang="ru-BY" dirty="0"/>
          </a:p>
        </p:txBody>
      </p:sp>
    </p:spTree>
    <p:extLst>
      <p:ext uri="{BB962C8B-B14F-4D97-AF65-F5344CB8AC3E}">
        <p14:creationId xmlns:p14="http://schemas.microsoft.com/office/powerpoint/2010/main" val="22009304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D958AE7-7AB3-4FE9-8D97-2E06B682D66D}"/>
              </a:ext>
            </a:extLst>
          </p:cNvPr>
          <p:cNvPicPr>
            <a:picLocks noChangeAspect="1"/>
          </p:cNvPicPr>
          <p:nvPr/>
        </p:nvPicPr>
        <p:blipFill>
          <a:blip r:embed="rId2"/>
          <a:stretch>
            <a:fillRect/>
          </a:stretch>
        </p:blipFill>
        <p:spPr>
          <a:xfrm>
            <a:off x="-55323" y="-37384"/>
            <a:ext cx="13122641" cy="6858000"/>
          </a:xfrm>
          <a:prstGeom prst="rect">
            <a:avLst/>
          </a:prstGeom>
        </p:spPr>
      </p:pic>
      <p:pic>
        <p:nvPicPr>
          <p:cNvPr id="5" name="Рисунок 4">
            <a:extLst>
              <a:ext uri="{FF2B5EF4-FFF2-40B4-BE49-F238E27FC236}">
                <a16:creationId xmlns:a16="http://schemas.microsoft.com/office/drawing/2014/main" id="{1A06EDCB-FA5F-4EBF-865C-599132C6524D}"/>
              </a:ext>
            </a:extLst>
          </p:cNvPr>
          <p:cNvPicPr>
            <a:picLocks noChangeAspect="1"/>
          </p:cNvPicPr>
          <p:nvPr/>
        </p:nvPicPr>
        <p:blipFill>
          <a:blip r:embed="rId3"/>
          <a:stretch>
            <a:fillRect/>
          </a:stretch>
        </p:blipFill>
        <p:spPr>
          <a:xfrm>
            <a:off x="-55322" y="3391616"/>
            <a:ext cx="12192000" cy="5973096"/>
          </a:xfrm>
          <a:prstGeom prst="rect">
            <a:avLst/>
          </a:prstGeom>
        </p:spPr>
      </p:pic>
      <p:pic>
        <p:nvPicPr>
          <p:cNvPr id="6" name="Рисунок 5">
            <a:extLst>
              <a:ext uri="{FF2B5EF4-FFF2-40B4-BE49-F238E27FC236}">
                <a16:creationId xmlns:a16="http://schemas.microsoft.com/office/drawing/2014/main" id="{E0F6873D-8F15-471C-9A82-D9D42CD10DAA}"/>
              </a:ext>
            </a:extLst>
          </p:cNvPr>
          <p:cNvPicPr>
            <a:picLocks noChangeAspect="1"/>
          </p:cNvPicPr>
          <p:nvPr/>
        </p:nvPicPr>
        <p:blipFill>
          <a:blip r:embed="rId3"/>
          <a:stretch>
            <a:fillRect/>
          </a:stretch>
        </p:blipFill>
        <p:spPr>
          <a:xfrm>
            <a:off x="0" y="-9169033"/>
            <a:ext cx="12192000" cy="5471652"/>
          </a:xfrm>
          <a:prstGeom prst="rect">
            <a:avLst/>
          </a:prstGeom>
        </p:spPr>
      </p:pic>
      <p:sp>
        <p:nvSpPr>
          <p:cNvPr id="8" name="TextBox 7">
            <a:extLst>
              <a:ext uri="{FF2B5EF4-FFF2-40B4-BE49-F238E27FC236}">
                <a16:creationId xmlns:a16="http://schemas.microsoft.com/office/drawing/2014/main" id="{B44B9414-76F4-4E8B-8588-A63553E156EB}"/>
              </a:ext>
            </a:extLst>
          </p:cNvPr>
          <p:cNvSpPr txBox="1"/>
          <p:nvPr/>
        </p:nvSpPr>
        <p:spPr>
          <a:xfrm>
            <a:off x="-19547104" y="1559620"/>
            <a:ext cx="4253553" cy="1323439"/>
          </a:xfrm>
          <a:prstGeom prst="rect">
            <a:avLst/>
          </a:prstGeom>
          <a:noFill/>
        </p:spPr>
        <p:txBody>
          <a:bodyPr wrap="square">
            <a:spAutoFit/>
          </a:bodyPr>
          <a:lstStyle/>
          <a:p>
            <a:r>
              <a:rPr kumimoji="0" lang="en-US" sz="8000" b="0" i="1" u="none" strike="noStrike" kern="1200" cap="none" spc="0" normalizeH="0" baseline="0" noProof="0" dirty="0">
                <a:ln>
                  <a:noFill/>
                </a:ln>
                <a:solidFill>
                  <a:prstClr val="white"/>
                </a:solidFill>
                <a:effectLst/>
                <a:uLnTx/>
                <a:uFillTx/>
                <a:latin typeface="Script MT Bold" panose="03040602040607080904" pitchFamily="66" charset="0"/>
                <a:ea typeface="+mj-ea"/>
                <a:cs typeface="+mj-cs"/>
              </a:rPr>
              <a:t>December</a:t>
            </a:r>
            <a:endParaRPr lang="ru-BY" dirty="0"/>
          </a:p>
        </p:txBody>
      </p:sp>
      <p:pic>
        <p:nvPicPr>
          <p:cNvPr id="10" name="Рисунок 9">
            <a:extLst>
              <a:ext uri="{FF2B5EF4-FFF2-40B4-BE49-F238E27FC236}">
                <a16:creationId xmlns:a16="http://schemas.microsoft.com/office/drawing/2014/main" id="{36145B88-58A3-4DA7-B93A-3BEFA4CAB473}"/>
              </a:ext>
            </a:extLst>
          </p:cNvPr>
          <p:cNvPicPr>
            <a:picLocks noChangeAspect="1"/>
          </p:cNvPicPr>
          <p:nvPr/>
        </p:nvPicPr>
        <p:blipFill>
          <a:blip r:embed="rId4"/>
          <a:stretch>
            <a:fillRect/>
          </a:stretch>
        </p:blipFill>
        <p:spPr>
          <a:xfrm>
            <a:off x="-19511994" y="4578947"/>
            <a:ext cx="2615411" cy="1176630"/>
          </a:xfrm>
          <a:prstGeom prst="rect">
            <a:avLst/>
          </a:prstGeom>
        </p:spPr>
      </p:pic>
      <p:pic>
        <p:nvPicPr>
          <p:cNvPr id="11" name="Рисунок 10">
            <a:extLst>
              <a:ext uri="{FF2B5EF4-FFF2-40B4-BE49-F238E27FC236}">
                <a16:creationId xmlns:a16="http://schemas.microsoft.com/office/drawing/2014/main" id="{C154844F-216C-400A-A9A6-6C2C9FAB4B11}"/>
              </a:ext>
            </a:extLst>
          </p:cNvPr>
          <p:cNvPicPr>
            <a:picLocks noChangeAspect="1"/>
          </p:cNvPicPr>
          <p:nvPr/>
        </p:nvPicPr>
        <p:blipFill>
          <a:blip r:embed="rId5"/>
          <a:stretch>
            <a:fillRect/>
          </a:stretch>
        </p:blipFill>
        <p:spPr>
          <a:xfrm>
            <a:off x="-9648466" y="5289554"/>
            <a:ext cx="17787377" cy="4114800"/>
          </a:xfrm>
          <a:prstGeom prst="rect">
            <a:avLst/>
          </a:prstGeom>
        </p:spPr>
      </p:pic>
      <p:pic>
        <p:nvPicPr>
          <p:cNvPr id="12" name="Рисунок 11">
            <a:extLst>
              <a:ext uri="{FF2B5EF4-FFF2-40B4-BE49-F238E27FC236}">
                <a16:creationId xmlns:a16="http://schemas.microsoft.com/office/drawing/2014/main" id="{BA705950-2224-482B-AC1B-B4A6ECCE896E}"/>
              </a:ext>
            </a:extLst>
          </p:cNvPr>
          <p:cNvPicPr>
            <a:picLocks noChangeAspect="1"/>
          </p:cNvPicPr>
          <p:nvPr/>
        </p:nvPicPr>
        <p:blipFill>
          <a:blip r:embed="rId6"/>
          <a:stretch>
            <a:fillRect/>
          </a:stretch>
        </p:blipFill>
        <p:spPr>
          <a:xfrm flipH="1">
            <a:off x="3490873" y="5755577"/>
            <a:ext cx="15358849" cy="3084558"/>
          </a:xfrm>
          <a:prstGeom prst="rect">
            <a:avLst/>
          </a:prstGeom>
        </p:spPr>
      </p:pic>
      <p:pic>
        <p:nvPicPr>
          <p:cNvPr id="13" name="Рисунок 12">
            <a:extLst>
              <a:ext uri="{FF2B5EF4-FFF2-40B4-BE49-F238E27FC236}">
                <a16:creationId xmlns:a16="http://schemas.microsoft.com/office/drawing/2014/main" id="{4B9F3B05-CA95-4D98-8046-8F45EB22AA00}"/>
              </a:ext>
            </a:extLst>
          </p:cNvPr>
          <p:cNvPicPr>
            <a:picLocks noChangeAspect="1"/>
          </p:cNvPicPr>
          <p:nvPr/>
        </p:nvPicPr>
        <p:blipFill>
          <a:blip r:embed="rId6"/>
          <a:stretch>
            <a:fillRect/>
          </a:stretch>
        </p:blipFill>
        <p:spPr>
          <a:xfrm rot="10800000">
            <a:off x="11755581" y="-7097248"/>
            <a:ext cx="13907299" cy="3084558"/>
          </a:xfrm>
          <a:prstGeom prst="rect">
            <a:avLst/>
          </a:prstGeom>
        </p:spPr>
      </p:pic>
      <p:pic>
        <p:nvPicPr>
          <p:cNvPr id="14" name="Рисунок 13">
            <a:extLst>
              <a:ext uri="{FF2B5EF4-FFF2-40B4-BE49-F238E27FC236}">
                <a16:creationId xmlns:a16="http://schemas.microsoft.com/office/drawing/2014/main" id="{2F075D8D-4381-4EB5-B5EB-69308B9C695F}"/>
              </a:ext>
            </a:extLst>
          </p:cNvPr>
          <p:cNvPicPr>
            <a:picLocks noChangeAspect="1"/>
          </p:cNvPicPr>
          <p:nvPr/>
        </p:nvPicPr>
        <p:blipFill>
          <a:blip r:embed="rId6"/>
          <a:stretch>
            <a:fillRect/>
          </a:stretch>
        </p:blipFill>
        <p:spPr>
          <a:xfrm rot="10800000" flipH="1">
            <a:off x="-12996668" y="-6851273"/>
            <a:ext cx="14432179" cy="3084558"/>
          </a:xfrm>
          <a:prstGeom prst="rect">
            <a:avLst/>
          </a:prstGeom>
        </p:spPr>
      </p:pic>
      <p:grpSp>
        <p:nvGrpSpPr>
          <p:cNvPr id="9" name="Группа 8">
            <a:extLst>
              <a:ext uri="{FF2B5EF4-FFF2-40B4-BE49-F238E27FC236}">
                <a16:creationId xmlns:a16="http://schemas.microsoft.com/office/drawing/2014/main" id="{65BC61F1-DAEB-4A6B-8A1D-4BC679373692}"/>
              </a:ext>
            </a:extLst>
          </p:cNvPr>
          <p:cNvGrpSpPr/>
          <p:nvPr/>
        </p:nvGrpSpPr>
        <p:grpSpPr>
          <a:xfrm>
            <a:off x="-143145" y="-11513921"/>
            <a:ext cx="12115561" cy="3834353"/>
            <a:chOff x="0" y="-6490290"/>
            <a:chExt cx="12192000" cy="4643994"/>
          </a:xfrm>
        </p:grpSpPr>
        <p:pic>
          <p:nvPicPr>
            <p:cNvPr id="3" name="Рисунок 2">
              <a:extLst>
                <a:ext uri="{FF2B5EF4-FFF2-40B4-BE49-F238E27FC236}">
                  <a16:creationId xmlns:a16="http://schemas.microsoft.com/office/drawing/2014/main" id="{645DA81B-AE75-4C4A-852B-A5495F9E2246}"/>
                </a:ext>
              </a:extLst>
            </p:cNvPr>
            <p:cNvPicPr>
              <a:picLocks noChangeAspect="1"/>
            </p:cNvPicPr>
            <p:nvPr/>
          </p:nvPicPr>
          <p:blipFill>
            <a:blip r:embed="rId7"/>
            <a:stretch>
              <a:fillRect/>
            </a:stretch>
          </p:blipFill>
          <p:spPr>
            <a:xfrm>
              <a:off x="0" y="-6490290"/>
              <a:ext cx="3784743" cy="4293095"/>
            </a:xfrm>
            <a:prstGeom prst="rect">
              <a:avLst/>
            </a:prstGeom>
          </p:spPr>
        </p:pic>
        <p:pic>
          <p:nvPicPr>
            <p:cNvPr id="7" name="Рисунок 6">
              <a:extLst>
                <a:ext uri="{FF2B5EF4-FFF2-40B4-BE49-F238E27FC236}">
                  <a16:creationId xmlns:a16="http://schemas.microsoft.com/office/drawing/2014/main" id="{ABEB06C6-AE53-4B68-B771-8F8E1054897A}"/>
                </a:ext>
              </a:extLst>
            </p:cNvPr>
            <p:cNvPicPr>
              <a:picLocks noChangeAspect="1"/>
            </p:cNvPicPr>
            <p:nvPr/>
          </p:nvPicPr>
          <p:blipFill>
            <a:blip r:embed="rId8"/>
            <a:stretch>
              <a:fillRect/>
            </a:stretch>
          </p:blipFill>
          <p:spPr>
            <a:xfrm flipH="1">
              <a:off x="8412152" y="-6138252"/>
              <a:ext cx="3779848" cy="4291956"/>
            </a:xfrm>
            <a:prstGeom prst="rect">
              <a:avLst/>
            </a:prstGeom>
          </p:spPr>
        </p:pic>
      </p:grpSp>
      <p:pic>
        <p:nvPicPr>
          <p:cNvPr id="21" name="Рисунок 20">
            <a:extLst>
              <a:ext uri="{FF2B5EF4-FFF2-40B4-BE49-F238E27FC236}">
                <a16:creationId xmlns:a16="http://schemas.microsoft.com/office/drawing/2014/main" id="{C7B2BFBF-CC34-4047-806F-3E4302900B0E}"/>
              </a:ext>
            </a:extLst>
          </p:cNvPr>
          <p:cNvPicPr>
            <a:picLocks noChangeAspect="1"/>
          </p:cNvPicPr>
          <p:nvPr/>
        </p:nvPicPr>
        <p:blipFill>
          <a:blip r:embed="rId9">
            <a:alphaModFix amt="50000"/>
          </a:blip>
          <a:stretch>
            <a:fillRect/>
          </a:stretch>
        </p:blipFill>
        <p:spPr>
          <a:xfrm>
            <a:off x="-142101" y="473413"/>
            <a:ext cx="12293779" cy="8111459"/>
          </a:xfrm>
          <a:prstGeom prst="rect">
            <a:avLst/>
          </a:prstGeom>
        </p:spPr>
      </p:pic>
      <p:pic>
        <p:nvPicPr>
          <p:cNvPr id="18" name="Рисунок 17">
            <a:extLst>
              <a:ext uri="{FF2B5EF4-FFF2-40B4-BE49-F238E27FC236}">
                <a16:creationId xmlns:a16="http://schemas.microsoft.com/office/drawing/2014/main" id="{44E2A169-F273-4EAA-B650-DE317CDB67BF}"/>
              </a:ext>
            </a:extLst>
          </p:cNvPr>
          <p:cNvPicPr>
            <a:picLocks noChangeAspect="1"/>
          </p:cNvPicPr>
          <p:nvPr/>
        </p:nvPicPr>
        <p:blipFill>
          <a:blip r:embed="rId10"/>
          <a:stretch>
            <a:fillRect/>
          </a:stretch>
        </p:blipFill>
        <p:spPr>
          <a:xfrm>
            <a:off x="28487566" y="1209098"/>
            <a:ext cx="5097387" cy="5067578"/>
          </a:xfrm>
          <a:prstGeom prst="rect">
            <a:avLst/>
          </a:prstGeom>
        </p:spPr>
      </p:pic>
      <p:sp>
        <p:nvSpPr>
          <p:cNvPr id="15" name="TextBox 14">
            <a:extLst>
              <a:ext uri="{FF2B5EF4-FFF2-40B4-BE49-F238E27FC236}">
                <a16:creationId xmlns:a16="http://schemas.microsoft.com/office/drawing/2014/main" id="{AD72FD8B-35AA-4C86-9DCF-DD11D6379B26}"/>
              </a:ext>
            </a:extLst>
          </p:cNvPr>
          <p:cNvSpPr txBox="1"/>
          <p:nvPr/>
        </p:nvSpPr>
        <p:spPr>
          <a:xfrm>
            <a:off x="-15154390" y="215640"/>
            <a:ext cx="4037700" cy="1077218"/>
          </a:xfrm>
          <a:prstGeom prst="rect">
            <a:avLst/>
          </a:prstGeom>
          <a:noFill/>
        </p:spPr>
        <p:txBody>
          <a:bodyPr wrap="square">
            <a:spAutoFit/>
          </a:bodyPr>
          <a:lstStyle/>
          <a:p>
            <a:r>
              <a:rPr lang="en-US" sz="3200" dirty="0">
                <a:solidFill>
                  <a:schemeClr val="bg1"/>
                </a:solidFill>
                <a:latin typeface="Algerian" panose="04020705040A02060702" pitchFamily="82" charset="0"/>
              </a:rPr>
              <a:t>Herman Joseph Moeller (Muller)</a:t>
            </a:r>
            <a:endParaRPr lang="ru-BY" sz="3200" dirty="0">
              <a:solidFill>
                <a:schemeClr val="bg1"/>
              </a:solidFill>
            </a:endParaRPr>
          </a:p>
        </p:txBody>
      </p:sp>
      <p:sp>
        <p:nvSpPr>
          <p:cNvPr id="20" name="TextBox 19">
            <a:extLst>
              <a:ext uri="{FF2B5EF4-FFF2-40B4-BE49-F238E27FC236}">
                <a16:creationId xmlns:a16="http://schemas.microsoft.com/office/drawing/2014/main" id="{97F1D7EB-7DE9-4F29-B978-42E0C387A877}"/>
              </a:ext>
            </a:extLst>
          </p:cNvPr>
          <p:cNvSpPr txBox="1"/>
          <p:nvPr/>
        </p:nvSpPr>
        <p:spPr>
          <a:xfrm>
            <a:off x="-14576874" y="3495524"/>
            <a:ext cx="6057532" cy="3170099"/>
          </a:xfrm>
          <a:prstGeom prst="rect">
            <a:avLst/>
          </a:prstGeom>
          <a:noFill/>
        </p:spPr>
        <p:txBody>
          <a:bodyPr wrap="square">
            <a:spAutoFit/>
          </a:bodyPr>
          <a:lstStyle/>
          <a:p>
            <a:r>
              <a:rPr lang="en-US" sz="2000" dirty="0">
                <a:solidFill>
                  <a:schemeClr val="bg1"/>
                </a:solidFill>
                <a:effectLst/>
                <a:latin typeface="Algerian" panose="04020705040A02060702" pitchFamily="82" charset="0"/>
              </a:rPr>
              <a:t>American geneticist. In 1912-1915, he participated in the development of the chromosomal theory of heredity, according to which chromosomes enclosed in the cell nucleus are carriers of genes and represent the material basis of heredity. He was awarded the Nobel Prize in Physiology or Medicine "for the discovery of the appearance of mutations under the influence of X-ray radiation" (1946).</a:t>
            </a:r>
            <a:endParaRPr lang="ru-BY" sz="2000" dirty="0">
              <a:solidFill>
                <a:schemeClr val="bg1"/>
              </a:solidFill>
            </a:endParaRPr>
          </a:p>
        </p:txBody>
      </p:sp>
      <p:sp>
        <p:nvSpPr>
          <p:cNvPr id="17" name="TextBox 16">
            <a:extLst>
              <a:ext uri="{FF2B5EF4-FFF2-40B4-BE49-F238E27FC236}">
                <a16:creationId xmlns:a16="http://schemas.microsoft.com/office/drawing/2014/main" id="{46EC7AF8-1F0D-4E7F-915E-30FCDD01BC22}"/>
              </a:ext>
            </a:extLst>
          </p:cNvPr>
          <p:cNvSpPr txBox="1"/>
          <p:nvPr/>
        </p:nvSpPr>
        <p:spPr>
          <a:xfrm>
            <a:off x="-14218903" y="2327180"/>
            <a:ext cx="2066587" cy="830997"/>
          </a:xfrm>
          <a:prstGeom prst="rect">
            <a:avLst/>
          </a:prstGeom>
          <a:noFill/>
        </p:spPr>
        <p:txBody>
          <a:bodyPr wrap="square">
            <a:spAutoFit/>
          </a:bodyPr>
          <a:lstStyle/>
          <a:p>
            <a:r>
              <a:rPr lang="en-US" sz="2400" dirty="0">
                <a:solidFill>
                  <a:schemeClr val="bg1"/>
                </a:solidFill>
                <a:effectLst/>
                <a:latin typeface="Algerian" panose="04020705040A02060702" pitchFamily="82" charset="0"/>
              </a:rPr>
              <a:t>December 21, 1890</a:t>
            </a:r>
            <a:endParaRPr lang="ru-BY" sz="2400" dirty="0">
              <a:solidFill>
                <a:schemeClr val="bg1"/>
              </a:solidFill>
            </a:endParaRPr>
          </a:p>
        </p:txBody>
      </p:sp>
      <p:sp>
        <p:nvSpPr>
          <p:cNvPr id="22" name="TextBox 21">
            <a:extLst>
              <a:ext uri="{FF2B5EF4-FFF2-40B4-BE49-F238E27FC236}">
                <a16:creationId xmlns:a16="http://schemas.microsoft.com/office/drawing/2014/main" id="{40669D9A-A359-4F3A-8D3C-6B25952B8EC6}"/>
              </a:ext>
            </a:extLst>
          </p:cNvPr>
          <p:cNvSpPr txBox="1"/>
          <p:nvPr/>
        </p:nvSpPr>
        <p:spPr>
          <a:xfrm>
            <a:off x="3501704" y="-6441196"/>
            <a:ext cx="4825865" cy="1077218"/>
          </a:xfrm>
          <a:prstGeom prst="rect">
            <a:avLst/>
          </a:prstGeom>
          <a:noFill/>
        </p:spPr>
        <p:txBody>
          <a:bodyPr wrap="square">
            <a:spAutoFit/>
          </a:bodyPr>
          <a:lstStyle/>
          <a:p>
            <a:r>
              <a:rPr lang="en-US" sz="3200" dirty="0">
                <a:solidFill>
                  <a:schemeClr val="bg1"/>
                </a:solidFill>
                <a:latin typeface="Algerian" panose="04020705040A02060702" pitchFamily="82" charset="0"/>
              </a:rPr>
              <a:t>Vladimir Vasilyevich Markovnikov</a:t>
            </a:r>
            <a:endParaRPr lang="ru-BY" sz="3200" dirty="0">
              <a:solidFill>
                <a:schemeClr val="bg1"/>
              </a:solidFill>
            </a:endParaRPr>
          </a:p>
        </p:txBody>
      </p:sp>
      <p:pic>
        <p:nvPicPr>
          <p:cNvPr id="16" name="Рисунок 15">
            <a:extLst>
              <a:ext uri="{FF2B5EF4-FFF2-40B4-BE49-F238E27FC236}">
                <a16:creationId xmlns:a16="http://schemas.microsoft.com/office/drawing/2014/main" id="{9FCE0E88-7D2C-44EB-84B4-E16FC3D0449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530" b="98157" l="0" r="97353">
                        <a14:foregroundMark x1="32353" y1="39631" x2="33235" y2="22581"/>
                        <a14:foregroundMark x1="33235" y1="22581" x2="52941" y2="15438"/>
                        <a14:foregroundMark x1="52941" y1="15438" x2="63824" y2="38710"/>
                        <a14:foregroundMark x1="10294" y1="55760" x2="588" y2="59677"/>
                        <a14:foregroundMark x1="89412" y1="58986" x2="97941" y2="84793"/>
                        <a14:foregroundMark x1="97941" y1="84793" x2="95882" y2="86175"/>
                        <a14:foregroundMark x1="10294" y1="60829" x2="25294" y2="79493"/>
                        <a14:foregroundMark x1="25294" y1="79493" x2="24118" y2="87097"/>
                        <a14:foregroundMark x1="2059" y1="66590" x2="9412" y2="85484"/>
                        <a14:foregroundMark x1="9412" y1="85484" x2="10294" y2="72350"/>
                        <a14:foregroundMark x1="10294" y1="72350" x2="6176" y2="73041"/>
                        <a14:foregroundMark x1="3529" y1="79263" x2="13529" y2="88249"/>
                        <a14:foregroundMark x1="882" y1="83410" x2="15000" y2="88940"/>
                        <a14:foregroundMark x1="15000" y1="88940" x2="16765" y2="88479"/>
                        <a14:foregroundMark x1="5294" y1="87788" x2="45294" y2="85023"/>
                        <a14:foregroundMark x1="45294" y1="85023" x2="94118" y2="87327"/>
                        <a14:foregroundMark x1="94706" y1="93779" x2="2941" y2="98387"/>
                        <a14:foregroundMark x1="22647" y1="30415" x2="25294" y2="16590"/>
                        <a14:foregroundMark x1="25294" y1="16590" x2="36765" y2="8295"/>
                        <a14:foregroundMark x1="36765" y1="8295" x2="54412" y2="5530"/>
                        <a14:foregroundMark x1="54412" y1="5530" x2="68235" y2="14055"/>
                        <a14:foregroundMark x1="68235" y1="14055" x2="69412" y2="16129"/>
                        <a14:foregroundMark x1="72941" y1="33180" x2="82647" y2="52304"/>
                      </a14:backgroundRemoval>
                    </a14:imgEffect>
                  </a14:imgLayer>
                </a14:imgProps>
              </a:ext>
            </a:extLst>
          </a:blip>
          <a:stretch>
            <a:fillRect/>
          </a:stretch>
        </p:blipFill>
        <p:spPr>
          <a:xfrm>
            <a:off x="-7766458" y="7956617"/>
            <a:ext cx="3238500" cy="4133850"/>
          </a:xfrm>
          <a:prstGeom prst="rect">
            <a:avLst/>
          </a:prstGeom>
        </p:spPr>
      </p:pic>
      <p:sp>
        <p:nvSpPr>
          <p:cNvPr id="23" name="TextBox 22">
            <a:extLst>
              <a:ext uri="{FF2B5EF4-FFF2-40B4-BE49-F238E27FC236}">
                <a16:creationId xmlns:a16="http://schemas.microsoft.com/office/drawing/2014/main" id="{1CDEB68C-CB6E-4E59-B9BC-5CE2FDD60F7D}"/>
              </a:ext>
            </a:extLst>
          </p:cNvPr>
          <p:cNvSpPr txBox="1"/>
          <p:nvPr/>
        </p:nvSpPr>
        <p:spPr>
          <a:xfrm>
            <a:off x="2889812" y="-4626682"/>
            <a:ext cx="6412375" cy="461665"/>
          </a:xfrm>
          <a:prstGeom prst="rect">
            <a:avLst/>
          </a:prstGeom>
          <a:noFill/>
        </p:spPr>
        <p:txBody>
          <a:bodyPr wrap="square">
            <a:spAutoFit/>
          </a:bodyPr>
          <a:lstStyle/>
          <a:p>
            <a:r>
              <a:rPr lang="en-US" sz="2400" dirty="0">
                <a:solidFill>
                  <a:schemeClr val="bg1"/>
                </a:solidFill>
                <a:latin typeface="Algerian" panose="04020705040A02060702" pitchFamily="82" charset="0"/>
              </a:rPr>
              <a:t>December 22, 1838</a:t>
            </a:r>
            <a:r>
              <a:rPr lang="ru-RU" sz="2400" dirty="0">
                <a:solidFill>
                  <a:schemeClr val="bg1"/>
                </a:solidFill>
                <a:latin typeface="Algerian" panose="04020705040A02060702" pitchFamily="82" charset="0"/>
              </a:rPr>
              <a:t> - </a:t>
            </a:r>
            <a:r>
              <a:rPr lang="en-US" sz="2400" dirty="0">
                <a:solidFill>
                  <a:schemeClr val="bg1"/>
                </a:solidFill>
                <a:effectLst/>
                <a:latin typeface="Algerian" panose="04020705040A02060702" pitchFamily="82" charset="0"/>
              </a:rPr>
              <a:t>February 11, 1904</a:t>
            </a:r>
            <a:endParaRPr lang="ru-BY" sz="2400" dirty="0">
              <a:solidFill>
                <a:schemeClr val="bg1"/>
              </a:solidFill>
            </a:endParaRPr>
          </a:p>
        </p:txBody>
      </p:sp>
      <p:sp>
        <p:nvSpPr>
          <p:cNvPr id="25" name="TextBox 24">
            <a:extLst>
              <a:ext uri="{FF2B5EF4-FFF2-40B4-BE49-F238E27FC236}">
                <a16:creationId xmlns:a16="http://schemas.microsoft.com/office/drawing/2014/main" id="{354FA180-EE3F-4AD0-BB82-DA958E68CE1A}"/>
              </a:ext>
            </a:extLst>
          </p:cNvPr>
          <p:cNvSpPr txBox="1"/>
          <p:nvPr/>
        </p:nvSpPr>
        <p:spPr>
          <a:xfrm>
            <a:off x="14419509" y="8053946"/>
            <a:ext cx="8579445" cy="3416320"/>
          </a:xfrm>
          <a:prstGeom prst="rect">
            <a:avLst/>
          </a:prstGeom>
          <a:noFill/>
        </p:spPr>
        <p:txBody>
          <a:bodyPr wrap="square">
            <a:spAutoFit/>
          </a:bodyPr>
          <a:lstStyle/>
          <a:p>
            <a:r>
              <a:rPr lang="en-US" sz="2400" dirty="0">
                <a:solidFill>
                  <a:schemeClr val="bg1"/>
                </a:solidFill>
                <a:latin typeface="Algerian" panose="04020705040A02060702" pitchFamily="82" charset="0"/>
              </a:rPr>
              <a:t>Russian organic chemist. He discovered fatty acid isomerism in 1865. In his dissertation "Materials on the mutual influence of atoms in chemical compounds" in 1869, he established a number of patterns concerning substitution, addition, and cleavage reactions. Since the early 1880s, he has been exploring Caucasian oil. He discovered and studied a new class of hydrocarbons, which he named </a:t>
            </a:r>
            <a:r>
              <a:rPr lang="en-US" sz="2400" dirty="0" err="1">
                <a:solidFill>
                  <a:schemeClr val="bg1"/>
                </a:solidFill>
                <a:latin typeface="Algerian" panose="04020705040A02060702" pitchFamily="82" charset="0"/>
              </a:rPr>
              <a:t>naphthenes</a:t>
            </a:r>
            <a:r>
              <a:rPr lang="en-US" sz="2400" dirty="0">
                <a:solidFill>
                  <a:schemeClr val="bg1"/>
                </a:solidFill>
                <a:latin typeface="Algerian" panose="04020705040A02060702" pitchFamily="82" charset="0"/>
              </a:rPr>
              <a:t>.</a:t>
            </a:r>
            <a:endParaRPr lang="ru-BY" sz="2400" dirty="0">
              <a:solidFill>
                <a:schemeClr val="bg1"/>
              </a:solidFill>
            </a:endParaRPr>
          </a:p>
        </p:txBody>
      </p:sp>
      <p:sp>
        <p:nvSpPr>
          <p:cNvPr id="26" name="TextBox 25">
            <a:extLst>
              <a:ext uri="{FF2B5EF4-FFF2-40B4-BE49-F238E27FC236}">
                <a16:creationId xmlns:a16="http://schemas.microsoft.com/office/drawing/2014/main" id="{285602F7-B92C-462E-8D6B-BA003A99E5CD}"/>
              </a:ext>
            </a:extLst>
          </p:cNvPr>
          <p:cNvSpPr txBox="1"/>
          <p:nvPr/>
        </p:nvSpPr>
        <p:spPr>
          <a:xfrm rot="10800000" flipV="1">
            <a:off x="6872050" y="238383"/>
            <a:ext cx="3251200" cy="584775"/>
          </a:xfrm>
          <a:prstGeom prst="rect">
            <a:avLst/>
          </a:prstGeom>
          <a:noFill/>
        </p:spPr>
        <p:txBody>
          <a:bodyPr wrap="square">
            <a:spAutoFit/>
          </a:bodyPr>
          <a:lstStyle/>
          <a:p>
            <a:r>
              <a:rPr lang="en-US" sz="3200" dirty="0">
                <a:solidFill>
                  <a:schemeClr val="bg1"/>
                </a:solidFill>
                <a:effectLst/>
                <a:latin typeface="Algerian" panose="04020705040A02060702" pitchFamily="82" charset="0"/>
              </a:rPr>
              <a:t>Louis Pasteur</a:t>
            </a:r>
            <a:endParaRPr lang="ru-BY" sz="3200" dirty="0">
              <a:solidFill>
                <a:schemeClr val="bg1"/>
              </a:solidFill>
            </a:endParaRPr>
          </a:p>
        </p:txBody>
      </p:sp>
      <p:sp>
        <p:nvSpPr>
          <p:cNvPr id="28" name="TextBox 27">
            <a:extLst>
              <a:ext uri="{FF2B5EF4-FFF2-40B4-BE49-F238E27FC236}">
                <a16:creationId xmlns:a16="http://schemas.microsoft.com/office/drawing/2014/main" id="{CB40DE34-F323-48AC-A7B5-249FAD8E0904}"/>
              </a:ext>
            </a:extLst>
          </p:cNvPr>
          <p:cNvSpPr txBox="1"/>
          <p:nvPr/>
        </p:nvSpPr>
        <p:spPr>
          <a:xfrm>
            <a:off x="5214994" y="846560"/>
            <a:ext cx="7200431" cy="461665"/>
          </a:xfrm>
          <a:prstGeom prst="rect">
            <a:avLst/>
          </a:prstGeom>
          <a:noFill/>
        </p:spPr>
        <p:txBody>
          <a:bodyPr wrap="square">
            <a:spAutoFit/>
          </a:bodyPr>
          <a:lstStyle/>
          <a:p>
            <a:r>
              <a:rPr lang="da-DK" sz="2400" dirty="0">
                <a:solidFill>
                  <a:schemeClr val="bg1"/>
                </a:solidFill>
                <a:latin typeface="Algerian" panose="04020705040A02060702" pitchFamily="82" charset="0"/>
              </a:rPr>
              <a:t>December 27, 1822 — September 28, 1895</a:t>
            </a:r>
            <a:endParaRPr lang="ru-BY" sz="2400" dirty="0">
              <a:solidFill>
                <a:schemeClr val="bg1"/>
              </a:solidFill>
            </a:endParaRPr>
          </a:p>
        </p:txBody>
      </p:sp>
      <p:pic>
        <p:nvPicPr>
          <p:cNvPr id="30" name="Рисунок 29">
            <a:extLst>
              <a:ext uri="{FF2B5EF4-FFF2-40B4-BE49-F238E27FC236}">
                <a16:creationId xmlns:a16="http://schemas.microsoft.com/office/drawing/2014/main" id="{7EED3448-9364-42C0-926A-4DC0B67592F7}"/>
              </a:ext>
            </a:extLst>
          </p:cNvPr>
          <p:cNvPicPr>
            <a:picLocks noChangeAspect="1"/>
          </p:cNvPicPr>
          <p:nvPr/>
        </p:nvPicPr>
        <p:blipFill>
          <a:blip r:embed="rId13"/>
          <a:stretch>
            <a:fillRect/>
          </a:stretch>
        </p:blipFill>
        <p:spPr>
          <a:xfrm>
            <a:off x="0" y="238382"/>
            <a:ext cx="4005362" cy="5536824"/>
          </a:xfrm>
          <a:prstGeom prst="rect">
            <a:avLst/>
          </a:prstGeom>
        </p:spPr>
      </p:pic>
      <p:sp>
        <p:nvSpPr>
          <p:cNvPr id="32" name="TextBox 31">
            <a:extLst>
              <a:ext uri="{FF2B5EF4-FFF2-40B4-BE49-F238E27FC236}">
                <a16:creationId xmlns:a16="http://schemas.microsoft.com/office/drawing/2014/main" id="{72FFD86B-5AC3-47A5-AD0F-D059F9700EFC}"/>
              </a:ext>
            </a:extLst>
          </p:cNvPr>
          <p:cNvSpPr txBox="1"/>
          <p:nvPr/>
        </p:nvSpPr>
        <p:spPr>
          <a:xfrm>
            <a:off x="4484340" y="1559620"/>
            <a:ext cx="7880275" cy="3816429"/>
          </a:xfrm>
          <a:prstGeom prst="rect">
            <a:avLst/>
          </a:prstGeom>
          <a:noFill/>
        </p:spPr>
        <p:txBody>
          <a:bodyPr wrap="square">
            <a:spAutoFit/>
          </a:bodyPr>
          <a:lstStyle/>
          <a:p>
            <a:r>
              <a:rPr lang="en-US" sz="2200" dirty="0">
                <a:solidFill>
                  <a:schemeClr val="bg1"/>
                </a:solidFill>
                <a:latin typeface="Algerian" panose="04020705040A02060702" pitchFamily="82" charset="0"/>
              </a:rPr>
              <a:t>French microbiologist, chemist. The founder of microbiology and immunology. He proved that fermentation is caused by the activity of various types of microorganisms. He discovered the phenomenon of anaerobiosis and the existence of strictly anaerobic bacteria. He has studied a number of infectious diseases of animals and humans, having established that they are caused by specific pathogens.  Based on his developed understanding of artificial immunity, he proposed methods of preventive vaccinations.</a:t>
            </a:r>
            <a:endParaRPr lang="ru-BY" sz="2200" dirty="0">
              <a:solidFill>
                <a:schemeClr val="bg1"/>
              </a:solidFill>
            </a:endParaRPr>
          </a:p>
        </p:txBody>
      </p:sp>
      <p:sp>
        <p:nvSpPr>
          <p:cNvPr id="34" name="TextBox 33">
            <a:extLst>
              <a:ext uri="{FF2B5EF4-FFF2-40B4-BE49-F238E27FC236}">
                <a16:creationId xmlns:a16="http://schemas.microsoft.com/office/drawing/2014/main" id="{8C8E4B4E-476C-4398-A07D-871C964013A0}"/>
              </a:ext>
            </a:extLst>
          </p:cNvPr>
          <p:cNvSpPr txBox="1"/>
          <p:nvPr/>
        </p:nvSpPr>
        <p:spPr>
          <a:xfrm>
            <a:off x="-16707170" y="-11738229"/>
            <a:ext cx="26830420" cy="369332"/>
          </a:xfrm>
          <a:prstGeom prst="rect">
            <a:avLst/>
          </a:prstGeom>
          <a:noFill/>
        </p:spPr>
        <p:txBody>
          <a:bodyPr wrap="square">
            <a:spAutoFit/>
          </a:bodyPr>
          <a:lstStyle/>
          <a:p>
            <a:r>
              <a:rPr lang="en-US" dirty="0"/>
              <a:t>Daniil </a:t>
            </a:r>
            <a:r>
              <a:rPr lang="en-US" dirty="0" err="1"/>
              <a:t>Kirillovich</a:t>
            </a:r>
            <a:r>
              <a:rPr lang="en-US" dirty="0"/>
              <a:t> </a:t>
            </a:r>
            <a:r>
              <a:rPr lang="en-US" dirty="0" err="1"/>
              <a:t>Zabolotny</a:t>
            </a:r>
            <a:endParaRPr lang="ru-BY" dirty="0"/>
          </a:p>
        </p:txBody>
      </p:sp>
      <p:sp>
        <p:nvSpPr>
          <p:cNvPr id="36" name="TextBox 35">
            <a:extLst>
              <a:ext uri="{FF2B5EF4-FFF2-40B4-BE49-F238E27FC236}">
                <a16:creationId xmlns:a16="http://schemas.microsoft.com/office/drawing/2014/main" id="{58F19A2B-B7B4-45C6-8813-66F72E31160C}"/>
              </a:ext>
            </a:extLst>
          </p:cNvPr>
          <p:cNvSpPr txBox="1"/>
          <p:nvPr/>
        </p:nvSpPr>
        <p:spPr>
          <a:xfrm>
            <a:off x="-9793331" y="-9759533"/>
            <a:ext cx="26822400" cy="369332"/>
          </a:xfrm>
          <a:prstGeom prst="rect">
            <a:avLst/>
          </a:prstGeom>
          <a:noFill/>
        </p:spPr>
        <p:txBody>
          <a:bodyPr wrap="square">
            <a:spAutoFit/>
          </a:bodyPr>
          <a:lstStyle/>
          <a:p>
            <a:r>
              <a:rPr lang="en-US" dirty="0"/>
              <a:t>December 28, 1866 — December 15, 1929</a:t>
            </a:r>
            <a:endParaRPr lang="ru-BY" dirty="0"/>
          </a:p>
        </p:txBody>
      </p:sp>
      <p:pic>
        <p:nvPicPr>
          <p:cNvPr id="37" name="Рисунок 36">
            <a:extLst>
              <a:ext uri="{FF2B5EF4-FFF2-40B4-BE49-F238E27FC236}">
                <a16:creationId xmlns:a16="http://schemas.microsoft.com/office/drawing/2014/main" id="{9594417A-E8D4-451D-A9A8-8CFEB8208539}"/>
              </a:ext>
            </a:extLst>
          </p:cNvPr>
          <p:cNvPicPr>
            <a:picLocks noChangeAspect="1"/>
          </p:cNvPicPr>
          <p:nvPr/>
        </p:nvPicPr>
        <p:blipFill>
          <a:blip r:embed="rId14"/>
          <a:stretch>
            <a:fillRect/>
          </a:stretch>
        </p:blipFill>
        <p:spPr>
          <a:xfrm>
            <a:off x="-7832819" y="0"/>
            <a:ext cx="3324225" cy="3238500"/>
          </a:xfrm>
          <a:prstGeom prst="rect">
            <a:avLst/>
          </a:prstGeom>
        </p:spPr>
      </p:pic>
      <p:sp>
        <p:nvSpPr>
          <p:cNvPr id="39" name="TextBox 38">
            <a:extLst>
              <a:ext uri="{FF2B5EF4-FFF2-40B4-BE49-F238E27FC236}">
                <a16:creationId xmlns:a16="http://schemas.microsoft.com/office/drawing/2014/main" id="{D8630B3C-271E-4E55-958F-9F692E1BFC84}"/>
              </a:ext>
            </a:extLst>
          </p:cNvPr>
          <p:cNvSpPr txBox="1"/>
          <p:nvPr/>
        </p:nvSpPr>
        <p:spPr>
          <a:xfrm>
            <a:off x="-7001540" y="-4612918"/>
            <a:ext cx="26825944" cy="646331"/>
          </a:xfrm>
          <a:prstGeom prst="rect">
            <a:avLst/>
          </a:prstGeom>
          <a:noFill/>
        </p:spPr>
        <p:txBody>
          <a:bodyPr wrap="square">
            <a:spAutoFit/>
          </a:bodyPr>
          <a:lstStyle/>
          <a:p>
            <a:r>
              <a:rPr lang="en-US" dirty="0"/>
              <a:t>Russian microbiologist. One of the founders of Russian epidemiology. For many years, he also studied cholera epidemics and took an active part in expeditions to combat cholera, malaria and typhus. In 1898, he organized the first Russian Department of Bacteriology at St. Petersburg University. He also founded the first Department of Epidemiology in the USSR at the Odessa Medical Institute.</a:t>
            </a:r>
            <a:endParaRPr lang="ru-BY" dirty="0"/>
          </a:p>
        </p:txBody>
      </p:sp>
    </p:spTree>
    <p:extLst>
      <p:ext uri="{BB962C8B-B14F-4D97-AF65-F5344CB8AC3E}">
        <p14:creationId xmlns:p14="http://schemas.microsoft.com/office/powerpoint/2010/main" val="16163231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D958AE7-7AB3-4FE9-8D97-2E06B682D66D}"/>
              </a:ext>
            </a:extLst>
          </p:cNvPr>
          <p:cNvPicPr>
            <a:picLocks noChangeAspect="1"/>
          </p:cNvPicPr>
          <p:nvPr/>
        </p:nvPicPr>
        <p:blipFill>
          <a:blip r:embed="rId2"/>
          <a:stretch>
            <a:fillRect/>
          </a:stretch>
        </p:blipFill>
        <p:spPr>
          <a:xfrm>
            <a:off x="8776" y="32879"/>
            <a:ext cx="12192000" cy="6858000"/>
          </a:xfrm>
          <a:prstGeom prst="rect">
            <a:avLst/>
          </a:prstGeom>
        </p:spPr>
      </p:pic>
      <p:pic>
        <p:nvPicPr>
          <p:cNvPr id="5" name="Рисунок 4">
            <a:extLst>
              <a:ext uri="{FF2B5EF4-FFF2-40B4-BE49-F238E27FC236}">
                <a16:creationId xmlns:a16="http://schemas.microsoft.com/office/drawing/2014/main" id="{1A06EDCB-FA5F-4EBF-865C-599132C6524D}"/>
              </a:ext>
            </a:extLst>
          </p:cNvPr>
          <p:cNvPicPr>
            <a:picLocks noChangeAspect="1"/>
          </p:cNvPicPr>
          <p:nvPr/>
        </p:nvPicPr>
        <p:blipFill>
          <a:blip r:embed="rId3"/>
          <a:stretch>
            <a:fillRect/>
          </a:stretch>
        </p:blipFill>
        <p:spPr>
          <a:xfrm>
            <a:off x="-44651" y="11470266"/>
            <a:ext cx="12192000" cy="5973096"/>
          </a:xfrm>
          <a:prstGeom prst="rect">
            <a:avLst/>
          </a:prstGeom>
        </p:spPr>
      </p:pic>
      <p:pic>
        <p:nvPicPr>
          <p:cNvPr id="6" name="Рисунок 5">
            <a:extLst>
              <a:ext uri="{FF2B5EF4-FFF2-40B4-BE49-F238E27FC236}">
                <a16:creationId xmlns:a16="http://schemas.microsoft.com/office/drawing/2014/main" id="{E0F6873D-8F15-471C-9A82-D9D42CD10DAA}"/>
              </a:ext>
            </a:extLst>
          </p:cNvPr>
          <p:cNvPicPr>
            <a:picLocks noChangeAspect="1"/>
          </p:cNvPicPr>
          <p:nvPr/>
        </p:nvPicPr>
        <p:blipFill>
          <a:blip r:embed="rId3"/>
          <a:stretch>
            <a:fillRect/>
          </a:stretch>
        </p:blipFill>
        <p:spPr>
          <a:xfrm>
            <a:off x="-59078" y="-2868503"/>
            <a:ext cx="12192000" cy="5471652"/>
          </a:xfrm>
          <a:prstGeom prst="rect">
            <a:avLst/>
          </a:prstGeom>
        </p:spPr>
      </p:pic>
      <p:sp>
        <p:nvSpPr>
          <p:cNvPr id="8" name="TextBox 7">
            <a:extLst>
              <a:ext uri="{FF2B5EF4-FFF2-40B4-BE49-F238E27FC236}">
                <a16:creationId xmlns:a16="http://schemas.microsoft.com/office/drawing/2014/main" id="{B44B9414-76F4-4E8B-8588-A63553E156EB}"/>
              </a:ext>
            </a:extLst>
          </p:cNvPr>
          <p:cNvSpPr txBox="1"/>
          <p:nvPr/>
        </p:nvSpPr>
        <p:spPr>
          <a:xfrm>
            <a:off x="-19547104" y="1559620"/>
            <a:ext cx="4253553" cy="1323439"/>
          </a:xfrm>
          <a:prstGeom prst="rect">
            <a:avLst/>
          </a:prstGeom>
          <a:noFill/>
        </p:spPr>
        <p:txBody>
          <a:bodyPr wrap="square">
            <a:spAutoFit/>
          </a:bodyPr>
          <a:lstStyle/>
          <a:p>
            <a:r>
              <a:rPr kumimoji="0" lang="en-US" sz="8000" b="0" i="1" u="none" strike="noStrike" kern="1200" cap="none" spc="0" normalizeH="0" baseline="0" noProof="0" dirty="0">
                <a:ln>
                  <a:noFill/>
                </a:ln>
                <a:solidFill>
                  <a:prstClr val="white"/>
                </a:solidFill>
                <a:effectLst/>
                <a:uLnTx/>
                <a:uFillTx/>
                <a:latin typeface="Script MT Bold" panose="03040602040607080904" pitchFamily="66" charset="0"/>
                <a:ea typeface="+mj-ea"/>
                <a:cs typeface="+mj-cs"/>
              </a:rPr>
              <a:t>December</a:t>
            </a:r>
            <a:endParaRPr lang="ru-BY" dirty="0"/>
          </a:p>
        </p:txBody>
      </p:sp>
      <p:pic>
        <p:nvPicPr>
          <p:cNvPr id="10" name="Рисунок 9">
            <a:extLst>
              <a:ext uri="{FF2B5EF4-FFF2-40B4-BE49-F238E27FC236}">
                <a16:creationId xmlns:a16="http://schemas.microsoft.com/office/drawing/2014/main" id="{36145B88-58A3-4DA7-B93A-3BEFA4CAB473}"/>
              </a:ext>
            </a:extLst>
          </p:cNvPr>
          <p:cNvPicPr>
            <a:picLocks noChangeAspect="1"/>
          </p:cNvPicPr>
          <p:nvPr/>
        </p:nvPicPr>
        <p:blipFill>
          <a:blip r:embed="rId4"/>
          <a:stretch>
            <a:fillRect/>
          </a:stretch>
        </p:blipFill>
        <p:spPr>
          <a:xfrm>
            <a:off x="-19511994" y="4578947"/>
            <a:ext cx="2615411" cy="1176630"/>
          </a:xfrm>
          <a:prstGeom prst="rect">
            <a:avLst/>
          </a:prstGeom>
        </p:spPr>
      </p:pic>
      <p:pic>
        <p:nvPicPr>
          <p:cNvPr id="11" name="Рисунок 10">
            <a:extLst>
              <a:ext uri="{FF2B5EF4-FFF2-40B4-BE49-F238E27FC236}">
                <a16:creationId xmlns:a16="http://schemas.microsoft.com/office/drawing/2014/main" id="{C154844F-216C-400A-A9A6-6C2C9FAB4B11}"/>
              </a:ext>
            </a:extLst>
          </p:cNvPr>
          <p:cNvPicPr>
            <a:picLocks noChangeAspect="1"/>
          </p:cNvPicPr>
          <p:nvPr/>
        </p:nvPicPr>
        <p:blipFill>
          <a:blip r:embed="rId5"/>
          <a:stretch>
            <a:fillRect/>
          </a:stretch>
        </p:blipFill>
        <p:spPr>
          <a:xfrm>
            <a:off x="-9985350" y="14569551"/>
            <a:ext cx="17787377" cy="4114800"/>
          </a:xfrm>
          <a:prstGeom prst="rect">
            <a:avLst/>
          </a:prstGeom>
        </p:spPr>
      </p:pic>
      <p:pic>
        <p:nvPicPr>
          <p:cNvPr id="12" name="Рисунок 11">
            <a:extLst>
              <a:ext uri="{FF2B5EF4-FFF2-40B4-BE49-F238E27FC236}">
                <a16:creationId xmlns:a16="http://schemas.microsoft.com/office/drawing/2014/main" id="{BA705950-2224-482B-AC1B-B4A6ECCE896E}"/>
              </a:ext>
            </a:extLst>
          </p:cNvPr>
          <p:cNvPicPr>
            <a:picLocks noChangeAspect="1"/>
          </p:cNvPicPr>
          <p:nvPr/>
        </p:nvPicPr>
        <p:blipFill>
          <a:blip r:embed="rId6"/>
          <a:stretch>
            <a:fillRect/>
          </a:stretch>
        </p:blipFill>
        <p:spPr>
          <a:xfrm flipH="1">
            <a:off x="7802027" y="16289636"/>
            <a:ext cx="15358849" cy="3084558"/>
          </a:xfrm>
          <a:prstGeom prst="rect">
            <a:avLst/>
          </a:prstGeom>
        </p:spPr>
      </p:pic>
      <p:pic>
        <p:nvPicPr>
          <p:cNvPr id="13" name="Рисунок 12">
            <a:extLst>
              <a:ext uri="{FF2B5EF4-FFF2-40B4-BE49-F238E27FC236}">
                <a16:creationId xmlns:a16="http://schemas.microsoft.com/office/drawing/2014/main" id="{4B9F3B05-CA95-4D98-8046-8F45EB22AA00}"/>
              </a:ext>
            </a:extLst>
          </p:cNvPr>
          <p:cNvPicPr>
            <a:picLocks noChangeAspect="1"/>
          </p:cNvPicPr>
          <p:nvPr/>
        </p:nvPicPr>
        <p:blipFill>
          <a:blip r:embed="rId6"/>
          <a:stretch>
            <a:fillRect/>
          </a:stretch>
        </p:blipFill>
        <p:spPr>
          <a:xfrm rot="10800000">
            <a:off x="3501704" y="-1278230"/>
            <a:ext cx="13907299" cy="3084558"/>
          </a:xfrm>
          <a:prstGeom prst="rect">
            <a:avLst/>
          </a:prstGeom>
        </p:spPr>
      </p:pic>
      <p:pic>
        <p:nvPicPr>
          <p:cNvPr id="14" name="Рисунок 13">
            <a:extLst>
              <a:ext uri="{FF2B5EF4-FFF2-40B4-BE49-F238E27FC236}">
                <a16:creationId xmlns:a16="http://schemas.microsoft.com/office/drawing/2014/main" id="{2F075D8D-4381-4EB5-B5EB-69308B9C695F}"/>
              </a:ext>
            </a:extLst>
          </p:cNvPr>
          <p:cNvPicPr>
            <a:picLocks noChangeAspect="1"/>
          </p:cNvPicPr>
          <p:nvPr/>
        </p:nvPicPr>
        <p:blipFill>
          <a:blip r:embed="rId6"/>
          <a:stretch>
            <a:fillRect/>
          </a:stretch>
        </p:blipFill>
        <p:spPr>
          <a:xfrm rot="10800000" flipH="1">
            <a:off x="-7426372" y="-1185522"/>
            <a:ext cx="14432179" cy="3084558"/>
          </a:xfrm>
          <a:prstGeom prst="rect">
            <a:avLst/>
          </a:prstGeom>
        </p:spPr>
      </p:pic>
      <p:grpSp>
        <p:nvGrpSpPr>
          <p:cNvPr id="9" name="Группа 8">
            <a:extLst>
              <a:ext uri="{FF2B5EF4-FFF2-40B4-BE49-F238E27FC236}">
                <a16:creationId xmlns:a16="http://schemas.microsoft.com/office/drawing/2014/main" id="{65BC61F1-DAEB-4A6B-8A1D-4BC679373692}"/>
              </a:ext>
            </a:extLst>
          </p:cNvPr>
          <p:cNvGrpSpPr/>
          <p:nvPr/>
        </p:nvGrpSpPr>
        <p:grpSpPr>
          <a:xfrm>
            <a:off x="4489" y="-515705"/>
            <a:ext cx="12115561" cy="3834353"/>
            <a:chOff x="0" y="-6490290"/>
            <a:chExt cx="12192000" cy="4643994"/>
          </a:xfrm>
        </p:grpSpPr>
        <p:pic>
          <p:nvPicPr>
            <p:cNvPr id="3" name="Рисунок 2">
              <a:extLst>
                <a:ext uri="{FF2B5EF4-FFF2-40B4-BE49-F238E27FC236}">
                  <a16:creationId xmlns:a16="http://schemas.microsoft.com/office/drawing/2014/main" id="{645DA81B-AE75-4C4A-852B-A5495F9E2246}"/>
                </a:ext>
              </a:extLst>
            </p:cNvPr>
            <p:cNvPicPr>
              <a:picLocks noChangeAspect="1"/>
            </p:cNvPicPr>
            <p:nvPr/>
          </p:nvPicPr>
          <p:blipFill>
            <a:blip r:embed="rId7"/>
            <a:stretch>
              <a:fillRect/>
            </a:stretch>
          </p:blipFill>
          <p:spPr>
            <a:xfrm>
              <a:off x="0" y="-6490290"/>
              <a:ext cx="3784743" cy="4293095"/>
            </a:xfrm>
            <a:prstGeom prst="rect">
              <a:avLst/>
            </a:prstGeom>
          </p:spPr>
        </p:pic>
        <p:pic>
          <p:nvPicPr>
            <p:cNvPr id="7" name="Рисунок 6">
              <a:extLst>
                <a:ext uri="{FF2B5EF4-FFF2-40B4-BE49-F238E27FC236}">
                  <a16:creationId xmlns:a16="http://schemas.microsoft.com/office/drawing/2014/main" id="{ABEB06C6-AE53-4B68-B771-8F8E1054897A}"/>
                </a:ext>
              </a:extLst>
            </p:cNvPr>
            <p:cNvPicPr>
              <a:picLocks noChangeAspect="1"/>
            </p:cNvPicPr>
            <p:nvPr/>
          </p:nvPicPr>
          <p:blipFill>
            <a:blip r:embed="rId8"/>
            <a:stretch>
              <a:fillRect/>
            </a:stretch>
          </p:blipFill>
          <p:spPr>
            <a:xfrm flipH="1">
              <a:off x="8412152" y="-6138252"/>
              <a:ext cx="3779848" cy="4291956"/>
            </a:xfrm>
            <a:prstGeom prst="rect">
              <a:avLst/>
            </a:prstGeom>
          </p:spPr>
        </p:pic>
      </p:grpSp>
      <p:pic>
        <p:nvPicPr>
          <p:cNvPr id="21" name="Рисунок 20">
            <a:extLst>
              <a:ext uri="{FF2B5EF4-FFF2-40B4-BE49-F238E27FC236}">
                <a16:creationId xmlns:a16="http://schemas.microsoft.com/office/drawing/2014/main" id="{C7B2BFBF-CC34-4047-806F-3E4302900B0E}"/>
              </a:ext>
            </a:extLst>
          </p:cNvPr>
          <p:cNvPicPr>
            <a:picLocks noChangeAspect="1"/>
          </p:cNvPicPr>
          <p:nvPr/>
        </p:nvPicPr>
        <p:blipFill>
          <a:blip r:embed="rId9">
            <a:alphaModFix amt="50000"/>
          </a:blip>
          <a:stretch>
            <a:fillRect/>
          </a:stretch>
        </p:blipFill>
        <p:spPr>
          <a:xfrm>
            <a:off x="-738139" y="-321341"/>
            <a:ext cx="12293779" cy="8111459"/>
          </a:xfrm>
          <a:prstGeom prst="rect">
            <a:avLst/>
          </a:prstGeom>
        </p:spPr>
      </p:pic>
      <p:pic>
        <p:nvPicPr>
          <p:cNvPr id="18" name="Рисунок 17">
            <a:extLst>
              <a:ext uri="{FF2B5EF4-FFF2-40B4-BE49-F238E27FC236}">
                <a16:creationId xmlns:a16="http://schemas.microsoft.com/office/drawing/2014/main" id="{44E2A169-F273-4EAA-B650-DE317CDB67BF}"/>
              </a:ext>
            </a:extLst>
          </p:cNvPr>
          <p:cNvPicPr>
            <a:picLocks noChangeAspect="1"/>
          </p:cNvPicPr>
          <p:nvPr/>
        </p:nvPicPr>
        <p:blipFill>
          <a:blip r:embed="rId10"/>
          <a:stretch>
            <a:fillRect/>
          </a:stretch>
        </p:blipFill>
        <p:spPr>
          <a:xfrm>
            <a:off x="28487566" y="1209098"/>
            <a:ext cx="5097387" cy="5067578"/>
          </a:xfrm>
          <a:prstGeom prst="rect">
            <a:avLst/>
          </a:prstGeom>
        </p:spPr>
      </p:pic>
      <p:sp>
        <p:nvSpPr>
          <p:cNvPr id="15" name="TextBox 14">
            <a:extLst>
              <a:ext uri="{FF2B5EF4-FFF2-40B4-BE49-F238E27FC236}">
                <a16:creationId xmlns:a16="http://schemas.microsoft.com/office/drawing/2014/main" id="{AD72FD8B-35AA-4C86-9DCF-DD11D6379B26}"/>
              </a:ext>
            </a:extLst>
          </p:cNvPr>
          <p:cNvSpPr txBox="1"/>
          <p:nvPr/>
        </p:nvSpPr>
        <p:spPr>
          <a:xfrm>
            <a:off x="-15154390" y="215640"/>
            <a:ext cx="4037700" cy="1077218"/>
          </a:xfrm>
          <a:prstGeom prst="rect">
            <a:avLst/>
          </a:prstGeom>
          <a:noFill/>
        </p:spPr>
        <p:txBody>
          <a:bodyPr wrap="square">
            <a:spAutoFit/>
          </a:bodyPr>
          <a:lstStyle/>
          <a:p>
            <a:r>
              <a:rPr lang="en-US" sz="3200" dirty="0">
                <a:solidFill>
                  <a:schemeClr val="bg1"/>
                </a:solidFill>
                <a:latin typeface="Algerian" panose="04020705040A02060702" pitchFamily="82" charset="0"/>
              </a:rPr>
              <a:t>Herman Joseph Moeller (Muller)</a:t>
            </a:r>
            <a:endParaRPr lang="ru-BY" sz="3200" dirty="0">
              <a:solidFill>
                <a:schemeClr val="bg1"/>
              </a:solidFill>
            </a:endParaRPr>
          </a:p>
        </p:txBody>
      </p:sp>
      <p:sp>
        <p:nvSpPr>
          <p:cNvPr id="20" name="TextBox 19">
            <a:extLst>
              <a:ext uri="{FF2B5EF4-FFF2-40B4-BE49-F238E27FC236}">
                <a16:creationId xmlns:a16="http://schemas.microsoft.com/office/drawing/2014/main" id="{97F1D7EB-7DE9-4F29-B978-42E0C387A877}"/>
              </a:ext>
            </a:extLst>
          </p:cNvPr>
          <p:cNvSpPr txBox="1"/>
          <p:nvPr/>
        </p:nvSpPr>
        <p:spPr>
          <a:xfrm>
            <a:off x="-14576874" y="3495524"/>
            <a:ext cx="6057532" cy="3170099"/>
          </a:xfrm>
          <a:prstGeom prst="rect">
            <a:avLst/>
          </a:prstGeom>
          <a:noFill/>
        </p:spPr>
        <p:txBody>
          <a:bodyPr wrap="square">
            <a:spAutoFit/>
          </a:bodyPr>
          <a:lstStyle/>
          <a:p>
            <a:r>
              <a:rPr lang="en-US" sz="2000" dirty="0">
                <a:solidFill>
                  <a:schemeClr val="bg1"/>
                </a:solidFill>
                <a:effectLst/>
                <a:latin typeface="Algerian" panose="04020705040A02060702" pitchFamily="82" charset="0"/>
              </a:rPr>
              <a:t>American geneticist. In 1912-1915, he participated in the development of the chromosomal theory of heredity, according to which chromosomes enclosed in the cell nucleus are carriers of genes and represent the material basis of heredity. He was awarded the Nobel Prize in Physiology or Medicine "for the discovery of the appearance of mutations under the influence of X-ray radiation" (1946).</a:t>
            </a:r>
            <a:endParaRPr lang="ru-BY" sz="2000" dirty="0">
              <a:solidFill>
                <a:schemeClr val="bg1"/>
              </a:solidFill>
            </a:endParaRPr>
          </a:p>
        </p:txBody>
      </p:sp>
      <p:sp>
        <p:nvSpPr>
          <p:cNvPr id="17" name="TextBox 16">
            <a:extLst>
              <a:ext uri="{FF2B5EF4-FFF2-40B4-BE49-F238E27FC236}">
                <a16:creationId xmlns:a16="http://schemas.microsoft.com/office/drawing/2014/main" id="{46EC7AF8-1F0D-4E7F-915E-30FCDD01BC22}"/>
              </a:ext>
            </a:extLst>
          </p:cNvPr>
          <p:cNvSpPr txBox="1"/>
          <p:nvPr/>
        </p:nvSpPr>
        <p:spPr>
          <a:xfrm>
            <a:off x="-14218903" y="2327180"/>
            <a:ext cx="2066587" cy="830997"/>
          </a:xfrm>
          <a:prstGeom prst="rect">
            <a:avLst/>
          </a:prstGeom>
          <a:noFill/>
        </p:spPr>
        <p:txBody>
          <a:bodyPr wrap="square">
            <a:spAutoFit/>
          </a:bodyPr>
          <a:lstStyle/>
          <a:p>
            <a:r>
              <a:rPr lang="en-US" sz="2400" dirty="0">
                <a:solidFill>
                  <a:schemeClr val="bg1"/>
                </a:solidFill>
                <a:effectLst/>
                <a:latin typeface="Algerian" panose="04020705040A02060702" pitchFamily="82" charset="0"/>
              </a:rPr>
              <a:t>December 21, 1890</a:t>
            </a:r>
            <a:endParaRPr lang="ru-BY" sz="2400" dirty="0">
              <a:solidFill>
                <a:schemeClr val="bg1"/>
              </a:solidFill>
            </a:endParaRPr>
          </a:p>
        </p:txBody>
      </p:sp>
      <p:sp>
        <p:nvSpPr>
          <p:cNvPr id="22" name="TextBox 21">
            <a:extLst>
              <a:ext uri="{FF2B5EF4-FFF2-40B4-BE49-F238E27FC236}">
                <a16:creationId xmlns:a16="http://schemas.microsoft.com/office/drawing/2014/main" id="{40669D9A-A359-4F3A-8D3C-6B25952B8EC6}"/>
              </a:ext>
            </a:extLst>
          </p:cNvPr>
          <p:cNvSpPr txBox="1"/>
          <p:nvPr/>
        </p:nvSpPr>
        <p:spPr>
          <a:xfrm>
            <a:off x="3501704" y="-6441196"/>
            <a:ext cx="4825865" cy="1077218"/>
          </a:xfrm>
          <a:prstGeom prst="rect">
            <a:avLst/>
          </a:prstGeom>
          <a:noFill/>
        </p:spPr>
        <p:txBody>
          <a:bodyPr wrap="square">
            <a:spAutoFit/>
          </a:bodyPr>
          <a:lstStyle/>
          <a:p>
            <a:r>
              <a:rPr lang="en-US" sz="3200" dirty="0">
                <a:solidFill>
                  <a:schemeClr val="bg1"/>
                </a:solidFill>
                <a:latin typeface="Algerian" panose="04020705040A02060702" pitchFamily="82" charset="0"/>
              </a:rPr>
              <a:t>Vladimir Vasilyevich Markovnikov</a:t>
            </a:r>
            <a:endParaRPr lang="ru-BY" sz="3200" dirty="0">
              <a:solidFill>
                <a:schemeClr val="bg1"/>
              </a:solidFill>
            </a:endParaRPr>
          </a:p>
        </p:txBody>
      </p:sp>
      <p:pic>
        <p:nvPicPr>
          <p:cNvPr id="16" name="Рисунок 15">
            <a:extLst>
              <a:ext uri="{FF2B5EF4-FFF2-40B4-BE49-F238E27FC236}">
                <a16:creationId xmlns:a16="http://schemas.microsoft.com/office/drawing/2014/main" id="{9FCE0E88-7D2C-44EB-84B4-E16FC3D0449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530" b="98157" l="0" r="97353">
                        <a14:foregroundMark x1="32353" y1="39631" x2="33235" y2="22581"/>
                        <a14:foregroundMark x1="33235" y1="22581" x2="52941" y2="15438"/>
                        <a14:foregroundMark x1="52941" y1="15438" x2="63824" y2="38710"/>
                        <a14:foregroundMark x1="10294" y1="55760" x2="588" y2="59677"/>
                        <a14:foregroundMark x1="89412" y1="58986" x2="97941" y2="84793"/>
                        <a14:foregroundMark x1="97941" y1="84793" x2="95882" y2="86175"/>
                        <a14:foregroundMark x1="10294" y1="60829" x2="25294" y2="79493"/>
                        <a14:foregroundMark x1="25294" y1="79493" x2="24118" y2="87097"/>
                        <a14:foregroundMark x1="2059" y1="66590" x2="9412" y2="85484"/>
                        <a14:foregroundMark x1="9412" y1="85484" x2="10294" y2="72350"/>
                        <a14:foregroundMark x1="10294" y1="72350" x2="6176" y2="73041"/>
                        <a14:foregroundMark x1="3529" y1="79263" x2="13529" y2="88249"/>
                        <a14:foregroundMark x1="882" y1="83410" x2="15000" y2="88940"/>
                        <a14:foregroundMark x1="15000" y1="88940" x2="16765" y2="88479"/>
                        <a14:foregroundMark x1="5294" y1="87788" x2="45294" y2="85023"/>
                        <a14:foregroundMark x1="45294" y1="85023" x2="94118" y2="87327"/>
                        <a14:foregroundMark x1="94706" y1="93779" x2="2941" y2="98387"/>
                        <a14:foregroundMark x1="22647" y1="30415" x2="25294" y2="16590"/>
                        <a14:foregroundMark x1="25294" y1="16590" x2="36765" y2="8295"/>
                        <a14:foregroundMark x1="36765" y1="8295" x2="54412" y2="5530"/>
                        <a14:foregroundMark x1="54412" y1="5530" x2="68235" y2="14055"/>
                        <a14:foregroundMark x1="68235" y1="14055" x2="69412" y2="16129"/>
                        <a14:foregroundMark x1="72941" y1="33180" x2="82647" y2="52304"/>
                      </a14:backgroundRemoval>
                    </a14:imgEffect>
                  </a14:imgLayer>
                </a14:imgProps>
              </a:ext>
            </a:extLst>
          </a:blip>
          <a:stretch>
            <a:fillRect/>
          </a:stretch>
        </p:blipFill>
        <p:spPr>
          <a:xfrm>
            <a:off x="-7766458" y="7956617"/>
            <a:ext cx="3238500" cy="4133850"/>
          </a:xfrm>
          <a:prstGeom prst="rect">
            <a:avLst/>
          </a:prstGeom>
        </p:spPr>
      </p:pic>
      <p:sp>
        <p:nvSpPr>
          <p:cNvPr id="23" name="TextBox 22">
            <a:extLst>
              <a:ext uri="{FF2B5EF4-FFF2-40B4-BE49-F238E27FC236}">
                <a16:creationId xmlns:a16="http://schemas.microsoft.com/office/drawing/2014/main" id="{1CDEB68C-CB6E-4E59-B9BC-5CE2FDD60F7D}"/>
              </a:ext>
            </a:extLst>
          </p:cNvPr>
          <p:cNvSpPr txBox="1"/>
          <p:nvPr/>
        </p:nvSpPr>
        <p:spPr>
          <a:xfrm>
            <a:off x="2889812" y="-4626682"/>
            <a:ext cx="6412375" cy="461665"/>
          </a:xfrm>
          <a:prstGeom prst="rect">
            <a:avLst/>
          </a:prstGeom>
          <a:noFill/>
        </p:spPr>
        <p:txBody>
          <a:bodyPr wrap="square">
            <a:spAutoFit/>
          </a:bodyPr>
          <a:lstStyle/>
          <a:p>
            <a:r>
              <a:rPr lang="en-US" sz="2400" dirty="0">
                <a:solidFill>
                  <a:schemeClr val="bg1"/>
                </a:solidFill>
                <a:latin typeface="Algerian" panose="04020705040A02060702" pitchFamily="82" charset="0"/>
              </a:rPr>
              <a:t>December 22, 1838</a:t>
            </a:r>
            <a:r>
              <a:rPr lang="ru-RU" sz="2400" dirty="0">
                <a:solidFill>
                  <a:schemeClr val="bg1"/>
                </a:solidFill>
                <a:latin typeface="Algerian" panose="04020705040A02060702" pitchFamily="82" charset="0"/>
              </a:rPr>
              <a:t> - </a:t>
            </a:r>
            <a:r>
              <a:rPr lang="en-US" sz="2400" dirty="0">
                <a:solidFill>
                  <a:schemeClr val="bg1"/>
                </a:solidFill>
                <a:effectLst/>
                <a:latin typeface="Algerian" panose="04020705040A02060702" pitchFamily="82" charset="0"/>
              </a:rPr>
              <a:t>February 11, 1904</a:t>
            </a:r>
            <a:endParaRPr lang="ru-BY" sz="2400" dirty="0">
              <a:solidFill>
                <a:schemeClr val="bg1"/>
              </a:solidFill>
            </a:endParaRPr>
          </a:p>
        </p:txBody>
      </p:sp>
      <p:sp>
        <p:nvSpPr>
          <p:cNvPr id="25" name="TextBox 24">
            <a:extLst>
              <a:ext uri="{FF2B5EF4-FFF2-40B4-BE49-F238E27FC236}">
                <a16:creationId xmlns:a16="http://schemas.microsoft.com/office/drawing/2014/main" id="{354FA180-EE3F-4AD0-BB82-DA958E68CE1A}"/>
              </a:ext>
            </a:extLst>
          </p:cNvPr>
          <p:cNvSpPr txBox="1"/>
          <p:nvPr/>
        </p:nvSpPr>
        <p:spPr>
          <a:xfrm>
            <a:off x="14419509" y="8053946"/>
            <a:ext cx="8579445" cy="3416320"/>
          </a:xfrm>
          <a:prstGeom prst="rect">
            <a:avLst/>
          </a:prstGeom>
          <a:noFill/>
        </p:spPr>
        <p:txBody>
          <a:bodyPr wrap="square">
            <a:spAutoFit/>
          </a:bodyPr>
          <a:lstStyle/>
          <a:p>
            <a:r>
              <a:rPr lang="en-US" sz="2400" dirty="0">
                <a:solidFill>
                  <a:schemeClr val="bg1"/>
                </a:solidFill>
                <a:latin typeface="Algerian" panose="04020705040A02060702" pitchFamily="82" charset="0"/>
              </a:rPr>
              <a:t>Russian organic chemist. He discovered fatty acid isomerism in 1865. In his dissertation "Materials on the mutual influence of atoms in chemical compounds" in 1869, he established a number of patterns concerning substitution, addition, and cleavage reactions. Since the early 1880s, he has been exploring Caucasian oil. He discovered and studied a new class of hydrocarbons, which he named </a:t>
            </a:r>
            <a:r>
              <a:rPr lang="en-US" sz="2400" dirty="0" err="1">
                <a:solidFill>
                  <a:schemeClr val="bg1"/>
                </a:solidFill>
                <a:latin typeface="Algerian" panose="04020705040A02060702" pitchFamily="82" charset="0"/>
              </a:rPr>
              <a:t>naphthenes</a:t>
            </a:r>
            <a:r>
              <a:rPr lang="en-US" sz="2400" dirty="0">
                <a:solidFill>
                  <a:schemeClr val="bg1"/>
                </a:solidFill>
                <a:latin typeface="Algerian" panose="04020705040A02060702" pitchFamily="82" charset="0"/>
              </a:rPr>
              <a:t>.</a:t>
            </a:r>
            <a:endParaRPr lang="ru-BY" sz="2400" dirty="0">
              <a:solidFill>
                <a:schemeClr val="bg1"/>
              </a:solidFill>
            </a:endParaRPr>
          </a:p>
        </p:txBody>
      </p:sp>
      <p:sp>
        <p:nvSpPr>
          <p:cNvPr id="26" name="TextBox 25">
            <a:extLst>
              <a:ext uri="{FF2B5EF4-FFF2-40B4-BE49-F238E27FC236}">
                <a16:creationId xmlns:a16="http://schemas.microsoft.com/office/drawing/2014/main" id="{285602F7-B92C-462E-8D6B-BA003A99E5CD}"/>
              </a:ext>
            </a:extLst>
          </p:cNvPr>
          <p:cNvSpPr txBox="1"/>
          <p:nvPr/>
        </p:nvSpPr>
        <p:spPr>
          <a:xfrm rot="10800000" flipV="1">
            <a:off x="21951276" y="-8138245"/>
            <a:ext cx="3251200" cy="584775"/>
          </a:xfrm>
          <a:prstGeom prst="rect">
            <a:avLst/>
          </a:prstGeom>
          <a:noFill/>
        </p:spPr>
        <p:txBody>
          <a:bodyPr wrap="square">
            <a:spAutoFit/>
          </a:bodyPr>
          <a:lstStyle/>
          <a:p>
            <a:r>
              <a:rPr lang="en-US" sz="3200" dirty="0">
                <a:solidFill>
                  <a:schemeClr val="bg1"/>
                </a:solidFill>
                <a:effectLst/>
                <a:latin typeface="Algerian" panose="04020705040A02060702" pitchFamily="82" charset="0"/>
              </a:rPr>
              <a:t>Louis Pasteur</a:t>
            </a:r>
            <a:endParaRPr lang="ru-BY" sz="3200" dirty="0">
              <a:solidFill>
                <a:schemeClr val="bg1"/>
              </a:solidFill>
            </a:endParaRPr>
          </a:p>
        </p:txBody>
      </p:sp>
      <p:sp>
        <p:nvSpPr>
          <p:cNvPr id="28" name="TextBox 27">
            <a:extLst>
              <a:ext uri="{FF2B5EF4-FFF2-40B4-BE49-F238E27FC236}">
                <a16:creationId xmlns:a16="http://schemas.microsoft.com/office/drawing/2014/main" id="{CB40DE34-F323-48AC-A7B5-249FAD8E0904}"/>
              </a:ext>
            </a:extLst>
          </p:cNvPr>
          <p:cNvSpPr txBox="1"/>
          <p:nvPr/>
        </p:nvSpPr>
        <p:spPr>
          <a:xfrm>
            <a:off x="13447658" y="-3430369"/>
            <a:ext cx="7200431" cy="461665"/>
          </a:xfrm>
          <a:prstGeom prst="rect">
            <a:avLst/>
          </a:prstGeom>
          <a:noFill/>
        </p:spPr>
        <p:txBody>
          <a:bodyPr wrap="square">
            <a:spAutoFit/>
          </a:bodyPr>
          <a:lstStyle/>
          <a:p>
            <a:r>
              <a:rPr lang="da-DK" sz="2400" dirty="0">
                <a:solidFill>
                  <a:schemeClr val="bg1"/>
                </a:solidFill>
                <a:latin typeface="Algerian" panose="04020705040A02060702" pitchFamily="82" charset="0"/>
              </a:rPr>
              <a:t>December 27, 1822 — September 28, 1895</a:t>
            </a:r>
            <a:endParaRPr lang="ru-BY" sz="2400" dirty="0">
              <a:solidFill>
                <a:schemeClr val="bg1"/>
              </a:solidFill>
            </a:endParaRPr>
          </a:p>
        </p:txBody>
      </p:sp>
      <p:pic>
        <p:nvPicPr>
          <p:cNvPr id="30" name="Рисунок 29">
            <a:extLst>
              <a:ext uri="{FF2B5EF4-FFF2-40B4-BE49-F238E27FC236}">
                <a16:creationId xmlns:a16="http://schemas.microsoft.com/office/drawing/2014/main" id="{7EED3448-9364-42C0-926A-4DC0B67592F7}"/>
              </a:ext>
            </a:extLst>
          </p:cNvPr>
          <p:cNvPicPr>
            <a:picLocks noChangeAspect="1"/>
          </p:cNvPicPr>
          <p:nvPr/>
        </p:nvPicPr>
        <p:blipFill>
          <a:blip r:embed="rId13"/>
          <a:stretch>
            <a:fillRect/>
          </a:stretch>
        </p:blipFill>
        <p:spPr>
          <a:xfrm>
            <a:off x="-9648466" y="-12037284"/>
            <a:ext cx="4005362" cy="5536824"/>
          </a:xfrm>
          <a:prstGeom prst="rect">
            <a:avLst/>
          </a:prstGeom>
        </p:spPr>
      </p:pic>
      <p:sp>
        <p:nvSpPr>
          <p:cNvPr id="32" name="TextBox 31">
            <a:extLst>
              <a:ext uri="{FF2B5EF4-FFF2-40B4-BE49-F238E27FC236}">
                <a16:creationId xmlns:a16="http://schemas.microsoft.com/office/drawing/2014/main" id="{72FFD86B-5AC3-47A5-AD0F-D059F9700EFC}"/>
              </a:ext>
            </a:extLst>
          </p:cNvPr>
          <p:cNvSpPr txBox="1"/>
          <p:nvPr/>
        </p:nvSpPr>
        <p:spPr>
          <a:xfrm>
            <a:off x="16790397" y="-8462073"/>
            <a:ext cx="7880275" cy="3816429"/>
          </a:xfrm>
          <a:prstGeom prst="rect">
            <a:avLst/>
          </a:prstGeom>
          <a:noFill/>
        </p:spPr>
        <p:txBody>
          <a:bodyPr wrap="square">
            <a:spAutoFit/>
          </a:bodyPr>
          <a:lstStyle/>
          <a:p>
            <a:r>
              <a:rPr lang="en-US" sz="2200" dirty="0">
                <a:solidFill>
                  <a:schemeClr val="bg1"/>
                </a:solidFill>
                <a:latin typeface="Algerian" panose="04020705040A02060702" pitchFamily="82" charset="0"/>
              </a:rPr>
              <a:t>French microbiologist, chemist. The founder of microbiology and immunology. He proved that fermentation is caused by the activity of various types of microorganisms. He discovered the phenomenon of anaerobiosis and the existence of strictly anaerobic bacteria. He has studied a number of infectious diseases of animals and humans, having established that they are caused by specific pathogens.  Based on his developed understanding of artificial immunity, he proposed methods of preventive vaccinations.</a:t>
            </a:r>
            <a:endParaRPr lang="ru-BY" sz="2200" dirty="0">
              <a:solidFill>
                <a:schemeClr val="bg1"/>
              </a:solidFill>
            </a:endParaRPr>
          </a:p>
        </p:txBody>
      </p:sp>
      <p:sp>
        <p:nvSpPr>
          <p:cNvPr id="29" name="TextBox 28">
            <a:extLst>
              <a:ext uri="{FF2B5EF4-FFF2-40B4-BE49-F238E27FC236}">
                <a16:creationId xmlns:a16="http://schemas.microsoft.com/office/drawing/2014/main" id="{2F0E1238-C7A6-4B71-B24F-2A06C8A4D8CC}"/>
              </a:ext>
            </a:extLst>
          </p:cNvPr>
          <p:cNvSpPr txBox="1"/>
          <p:nvPr/>
        </p:nvSpPr>
        <p:spPr>
          <a:xfrm>
            <a:off x="4179368" y="1314074"/>
            <a:ext cx="4953210" cy="1077218"/>
          </a:xfrm>
          <a:prstGeom prst="rect">
            <a:avLst/>
          </a:prstGeom>
          <a:noFill/>
        </p:spPr>
        <p:txBody>
          <a:bodyPr wrap="square">
            <a:spAutoFit/>
          </a:bodyPr>
          <a:lstStyle/>
          <a:p>
            <a:r>
              <a:rPr lang="en-US" sz="3200" dirty="0">
                <a:solidFill>
                  <a:schemeClr val="bg1"/>
                </a:solidFill>
                <a:latin typeface="Algerian" panose="04020705040A02060702" pitchFamily="82" charset="0"/>
              </a:rPr>
              <a:t>Daniil </a:t>
            </a:r>
            <a:r>
              <a:rPr lang="en-US" sz="3200" dirty="0" err="1">
                <a:solidFill>
                  <a:schemeClr val="bg1"/>
                </a:solidFill>
                <a:latin typeface="Algerian" panose="04020705040A02060702" pitchFamily="82" charset="0"/>
              </a:rPr>
              <a:t>Kirillovich</a:t>
            </a:r>
            <a:r>
              <a:rPr lang="en-US" sz="3200" dirty="0">
                <a:solidFill>
                  <a:schemeClr val="bg1"/>
                </a:solidFill>
                <a:latin typeface="Algerian" panose="04020705040A02060702" pitchFamily="82" charset="0"/>
              </a:rPr>
              <a:t> </a:t>
            </a:r>
            <a:r>
              <a:rPr lang="en-US" sz="3200" dirty="0" err="1">
                <a:solidFill>
                  <a:schemeClr val="bg1"/>
                </a:solidFill>
                <a:latin typeface="Algerian" panose="04020705040A02060702" pitchFamily="82" charset="0"/>
              </a:rPr>
              <a:t>Zabolotny</a:t>
            </a:r>
            <a:endParaRPr lang="ru-BY" sz="3200" dirty="0">
              <a:solidFill>
                <a:schemeClr val="bg1"/>
              </a:solidFill>
            </a:endParaRPr>
          </a:p>
        </p:txBody>
      </p:sp>
      <p:sp>
        <p:nvSpPr>
          <p:cNvPr id="31" name="TextBox 30">
            <a:extLst>
              <a:ext uri="{FF2B5EF4-FFF2-40B4-BE49-F238E27FC236}">
                <a16:creationId xmlns:a16="http://schemas.microsoft.com/office/drawing/2014/main" id="{D9AF84C0-1DFE-467A-8615-0BF2DE311227}"/>
              </a:ext>
            </a:extLst>
          </p:cNvPr>
          <p:cNvSpPr txBox="1"/>
          <p:nvPr/>
        </p:nvSpPr>
        <p:spPr>
          <a:xfrm>
            <a:off x="2799084" y="2355845"/>
            <a:ext cx="6331242" cy="461665"/>
          </a:xfrm>
          <a:prstGeom prst="rect">
            <a:avLst/>
          </a:prstGeom>
          <a:noFill/>
        </p:spPr>
        <p:txBody>
          <a:bodyPr wrap="square">
            <a:spAutoFit/>
          </a:bodyPr>
          <a:lstStyle/>
          <a:p>
            <a:r>
              <a:rPr lang="en-US" sz="2400" dirty="0">
                <a:solidFill>
                  <a:schemeClr val="bg1"/>
                </a:solidFill>
                <a:latin typeface="Algerian" panose="04020705040A02060702" pitchFamily="82" charset="0"/>
              </a:rPr>
              <a:t>December 28, 1866 — December 15, 1929</a:t>
            </a:r>
            <a:endParaRPr lang="ru-BY" sz="2400" dirty="0">
              <a:solidFill>
                <a:schemeClr val="bg1"/>
              </a:solidFill>
            </a:endParaRPr>
          </a:p>
        </p:txBody>
      </p:sp>
      <p:pic>
        <p:nvPicPr>
          <p:cNvPr id="24" name="Рисунок 23">
            <a:extLst>
              <a:ext uri="{FF2B5EF4-FFF2-40B4-BE49-F238E27FC236}">
                <a16:creationId xmlns:a16="http://schemas.microsoft.com/office/drawing/2014/main" id="{4EE6336E-0DCE-4FCF-AD28-0525D8871995}"/>
              </a:ext>
            </a:extLst>
          </p:cNvPr>
          <p:cNvPicPr>
            <a:picLocks noChangeAspect="1"/>
          </p:cNvPicPr>
          <p:nvPr/>
        </p:nvPicPr>
        <p:blipFill>
          <a:blip r:embed="rId14"/>
          <a:stretch>
            <a:fillRect/>
          </a:stretch>
        </p:blipFill>
        <p:spPr>
          <a:xfrm>
            <a:off x="8776" y="3099125"/>
            <a:ext cx="3756151" cy="3659287"/>
          </a:xfrm>
          <a:prstGeom prst="rect">
            <a:avLst/>
          </a:prstGeom>
        </p:spPr>
      </p:pic>
      <p:sp>
        <p:nvSpPr>
          <p:cNvPr id="33" name="TextBox 32">
            <a:extLst>
              <a:ext uri="{FF2B5EF4-FFF2-40B4-BE49-F238E27FC236}">
                <a16:creationId xmlns:a16="http://schemas.microsoft.com/office/drawing/2014/main" id="{753FD62B-20F8-4FCB-90EB-2195060DE133}"/>
              </a:ext>
            </a:extLst>
          </p:cNvPr>
          <p:cNvSpPr txBox="1"/>
          <p:nvPr/>
        </p:nvSpPr>
        <p:spPr>
          <a:xfrm>
            <a:off x="3957025" y="3318648"/>
            <a:ext cx="8190324" cy="3416320"/>
          </a:xfrm>
          <a:prstGeom prst="rect">
            <a:avLst/>
          </a:prstGeom>
          <a:noFill/>
        </p:spPr>
        <p:txBody>
          <a:bodyPr wrap="square">
            <a:spAutoFit/>
          </a:bodyPr>
          <a:lstStyle/>
          <a:p>
            <a:r>
              <a:rPr lang="en-US" sz="2400" dirty="0">
                <a:solidFill>
                  <a:schemeClr val="bg1"/>
                </a:solidFill>
                <a:latin typeface="Algerian" panose="04020705040A02060702" pitchFamily="82" charset="0"/>
              </a:rPr>
              <a:t>Russian microbiologist. One of the founders of Russian epidemiology. For many years, he also studied cholera epidemics and took an active part in expeditions to combat cholera, malaria and typhus. In 1898, he organized the first Russian Department of Bacteriology at St. Petersburg University. He also founded the first Department of Epidemiology in the USSR at the Odessa Medical Institute.</a:t>
            </a:r>
            <a:endParaRPr lang="ru-BY" sz="2400" dirty="0">
              <a:solidFill>
                <a:schemeClr val="bg1"/>
              </a:solidFill>
            </a:endParaRPr>
          </a:p>
        </p:txBody>
      </p:sp>
      <p:sp>
        <p:nvSpPr>
          <p:cNvPr id="35" name="TextBox 34">
            <a:extLst>
              <a:ext uri="{FF2B5EF4-FFF2-40B4-BE49-F238E27FC236}">
                <a16:creationId xmlns:a16="http://schemas.microsoft.com/office/drawing/2014/main" id="{C5C795A2-D852-4A15-A269-75F86DF81F73}"/>
              </a:ext>
            </a:extLst>
          </p:cNvPr>
          <p:cNvSpPr txBox="1"/>
          <p:nvPr/>
        </p:nvSpPr>
        <p:spPr>
          <a:xfrm>
            <a:off x="-7107866" y="-7105136"/>
            <a:ext cx="26825944" cy="369332"/>
          </a:xfrm>
          <a:prstGeom prst="rect">
            <a:avLst/>
          </a:prstGeom>
          <a:noFill/>
        </p:spPr>
        <p:txBody>
          <a:bodyPr wrap="square">
            <a:spAutoFit/>
          </a:bodyPr>
          <a:lstStyle/>
          <a:p>
            <a:r>
              <a:rPr lang="en-US" dirty="0"/>
              <a:t>Herman </a:t>
            </a:r>
            <a:r>
              <a:rPr lang="en-US" dirty="0" err="1"/>
              <a:t>Burgave</a:t>
            </a:r>
            <a:r>
              <a:rPr lang="en-US" dirty="0"/>
              <a:t> (</a:t>
            </a:r>
            <a:r>
              <a:rPr lang="en-US" dirty="0" err="1"/>
              <a:t>Burhave</a:t>
            </a:r>
            <a:r>
              <a:rPr lang="en-US" dirty="0"/>
              <a:t>)</a:t>
            </a:r>
            <a:endParaRPr lang="ru-BY" dirty="0"/>
          </a:p>
        </p:txBody>
      </p:sp>
      <p:sp>
        <p:nvSpPr>
          <p:cNvPr id="37" name="TextBox 36">
            <a:extLst>
              <a:ext uri="{FF2B5EF4-FFF2-40B4-BE49-F238E27FC236}">
                <a16:creationId xmlns:a16="http://schemas.microsoft.com/office/drawing/2014/main" id="{96465CFE-0766-4284-B384-A42B01C2320C}"/>
              </a:ext>
            </a:extLst>
          </p:cNvPr>
          <p:cNvSpPr txBox="1"/>
          <p:nvPr/>
        </p:nvSpPr>
        <p:spPr>
          <a:xfrm>
            <a:off x="-9233604" y="-4405728"/>
            <a:ext cx="26825944" cy="369332"/>
          </a:xfrm>
          <a:prstGeom prst="rect">
            <a:avLst/>
          </a:prstGeom>
          <a:noFill/>
        </p:spPr>
        <p:txBody>
          <a:bodyPr wrap="square">
            <a:spAutoFit/>
          </a:bodyPr>
          <a:lstStyle/>
          <a:p>
            <a:r>
              <a:rPr lang="da-DK" dirty="0"/>
              <a:t>December 31, 1668 — September 23, 1738</a:t>
            </a:r>
            <a:endParaRPr lang="ru-BY" dirty="0"/>
          </a:p>
        </p:txBody>
      </p:sp>
      <p:pic>
        <p:nvPicPr>
          <p:cNvPr id="38" name="Рисунок 37">
            <a:extLst>
              <a:ext uri="{FF2B5EF4-FFF2-40B4-BE49-F238E27FC236}">
                <a16:creationId xmlns:a16="http://schemas.microsoft.com/office/drawing/2014/main" id="{B6987310-62AE-4FA8-A5DE-757D489F13B2}"/>
              </a:ext>
            </a:extLst>
          </p:cNvPr>
          <p:cNvPicPr>
            <a:picLocks noChangeAspect="1"/>
          </p:cNvPicPr>
          <p:nvPr/>
        </p:nvPicPr>
        <p:blipFill>
          <a:blip r:embed="rId15"/>
          <a:stretch>
            <a:fillRect/>
          </a:stretch>
        </p:blipFill>
        <p:spPr>
          <a:xfrm>
            <a:off x="12147349" y="-10393290"/>
            <a:ext cx="5772150" cy="6858000"/>
          </a:xfrm>
          <a:prstGeom prst="rect">
            <a:avLst/>
          </a:prstGeom>
        </p:spPr>
      </p:pic>
      <p:sp>
        <p:nvSpPr>
          <p:cNvPr id="40" name="TextBox 39">
            <a:extLst>
              <a:ext uri="{FF2B5EF4-FFF2-40B4-BE49-F238E27FC236}">
                <a16:creationId xmlns:a16="http://schemas.microsoft.com/office/drawing/2014/main" id="{4112C328-5D0F-4B13-9FA5-82BE4A580D6D}"/>
              </a:ext>
            </a:extLst>
          </p:cNvPr>
          <p:cNvSpPr txBox="1"/>
          <p:nvPr/>
        </p:nvSpPr>
        <p:spPr>
          <a:xfrm>
            <a:off x="-6576238" y="-5795084"/>
            <a:ext cx="26825944" cy="646331"/>
          </a:xfrm>
          <a:prstGeom prst="rect">
            <a:avLst/>
          </a:prstGeom>
          <a:noFill/>
        </p:spPr>
        <p:txBody>
          <a:bodyPr wrap="square">
            <a:spAutoFit/>
          </a:bodyPr>
          <a:lstStyle/>
          <a:p>
            <a:r>
              <a:rPr lang="en-US" dirty="0"/>
              <a:t>Dutch physician, botanist and chemist. He created the first scientific clinic. He was the first to use a thermometer and a magnifying glass in his research. In the published catalog of the Leiden Botanical Garden in 1709, he described and classified new plant species. He showed that mercury does not change during prolonged heating and repeated distillations.</a:t>
            </a:r>
            <a:endParaRPr lang="ru-BY" dirty="0"/>
          </a:p>
        </p:txBody>
      </p:sp>
    </p:spTree>
    <p:extLst>
      <p:ext uri="{BB962C8B-B14F-4D97-AF65-F5344CB8AC3E}">
        <p14:creationId xmlns:p14="http://schemas.microsoft.com/office/powerpoint/2010/main" val="11792092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D958AE7-7AB3-4FE9-8D97-2E06B682D66D}"/>
              </a:ext>
            </a:extLst>
          </p:cNvPr>
          <p:cNvPicPr>
            <a:picLocks noChangeAspect="1"/>
          </p:cNvPicPr>
          <p:nvPr/>
        </p:nvPicPr>
        <p:blipFill>
          <a:blip r:embed="rId2"/>
          <a:stretch>
            <a:fillRect/>
          </a:stretch>
        </p:blipFill>
        <p:spPr>
          <a:xfrm>
            <a:off x="-36119" y="-61597"/>
            <a:ext cx="13007839" cy="6858000"/>
          </a:xfrm>
          <a:prstGeom prst="rect">
            <a:avLst/>
          </a:prstGeom>
        </p:spPr>
      </p:pic>
      <p:pic>
        <p:nvPicPr>
          <p:cNvPr id="5" name="Рисунок 4">
            <a:extLst>
              <a:ext uri="{FF2B5EF4-FFF2-40B4-BE49-F238E27FC236}">
                <a16:creationId xmlns:a16="http://schemas.microsoft.com/office/drawing/2014/main" id="{1A06EDCB-FA5F-4EBF-865C-599132C6524D}"/>
              </a:ext>
            </a:extLst>
          </p:cNvPr>
          <p:cNvPicPr>
            <a:picLocks noChangeAspect="1"/>
          </p:cNvPicPr>
          <p:nvPr/>
        </p:nvPicPr>
        <p:blipFill>
          <a:blip r:embed="rId3"/>
          <a:stretch>
            <a:fillRect/>
          </a:stretch>
        </p:blipFill>
        <p:spPr>
          <a:xfrm>
            <a:off x="36118" y="3142411"/>
            <a:ext cx="12192000" cy="6162678"/>
          </a:xfrm>
          <a:prstGeom prst="rect">
            <a:avLst/>
          </a:prstGeom>
        </p:spPr>
      </p:pic>
      <p:pic>
        <p:nvPicPr>
          <p:cNvPr id="6" name="Рисунок 5">
            <a:extLst>
              <a:ext uri="{FF2B5EF4-FFF2-40B4-BE49-F238E27FC236}">
                <a16:creationId xmlns:a16="http://schemas.microsoft.com/office/drawing/2014/main" id="{E0F6873D-8F15-471C-9A82-D9D42CD10DAA}"/>
              </a:ext>
            </a:extLst>
          </p:cNvPr>
          <p:cNvPicPr>
            <a:picLocks noChangeAspect="1"/>
          </p:cNvPicPr>
          <p:nvPr/>
        </p:nvPicPr>
        <p:blipFill>
          <a:blip r:embed="rId3"/>
          <a:stretch>
            <a:fillRect/>
          </a:stretch>
        </p:blipFill>
        <p:spPr>
          <a:xfrm>
            <a:off x="12696" y="-7100774"/>
            <a:ext cx="12192000" cy="5471652"/>
          </a:xfrm>
          <a:prstGeom prst="rect">
            <a:avLst/>
          </a:prstGeom>
        </p:spPr>
      </p:pic>
      <p:sp>
        <p:nvSpPr>
          <p:cNvPr id="8" name="TextBox 7">
            <a:extLst>
              <a:ext uri="{FF2B5EF4-FFF2-40B4-BE49-F238E27FC236}">
                <a16:creationId xmlns:a16="http://schemas.microsoft.com/office/drawing/2014/main" id="{B44B9414-76F4-4E8B-8588-A63553E156EB}"/>
              </a:ext>
            </a:extLst>
          </p:cNvPr>
          <p:cNvSpPr txBox="1"/>
          <p:nvPr/>
        </p:nvSpPr>
        <p:spPr>
          <a:xfrm>
            <a:off x="-19547104" y="1559620"/>
            <a:ext cx="4253553" cy="1323439"/>
          </a:xfrm>
          <a:prstGeom prst="rect">
            <a:avLst/>
          </a:prstGeom>
          <a:noFill/>
        </p:spPr>
        <p:txBody>
          <a:bodyPr wrap="square">
            <a:spAutoFit/>
          </a:bodyPr>
          <a:lstStyle/>
          <a:p>
            <a:r>
              <a:rPr kumimoji="0" lang="en-US" sz="8000" b="0" i="1" u="none" strike="noStrike" kern="1200" cap="none" spc="0" normalizeH="0" baseline="0" noProof="0" dirty="0">
                <a:ln>
                  <a:noFill/>
                </a:ln>
                <a:solidFill>
                  <a:prstClr val="white"/>
                </a:solidFill>
                <a:effectLst/>
                <a:uLnTx/>
                <a:uFillTx/>
                <a:latin typeface="Script MT Bold" panose="03040602040607080904" pitchFamily="66" charset="0"/>
                <a:ea typeface="+mj-ea"/>
                <a:cs typeface="+mj-cs"/>
              </a:rPr>
              <a:t>December</a:t>
            </a:r>
            <a:endParaRPr lang="ru-BY" dirty="0"/>
          </a:p>
        </p:txBody>
      </p:sp>
      <p:pic>
        <p:nvPicPr>
          <p:cNvPr id="10" name="Рисунок 9">
            <a:extLst>
              <a:ext uri="{FF2B5EF4-FFF2-40B4-BE49-F238E27FC236}">
                <a16:creationId xmlns:a16="http://schemas.microsoft.com/office/drawing/2014/main" id="{36145B88-58A3-4DA7-B93A-3BEFA4CAB473}"/>
              </a:ext>
            </a:extLst>
          </p:cNvPr>
          <p:cNvPicPr>
            <a:picLocks noChangeAspect="1"/>
          </p:cNvPicPr>
          <p:nvPr/>
        </p:nvPicPr>
        <p:blipFill>
          <a:blip r:embed="rId4"/>
          <a:stretch>
            <a:fillRect/>
          </a:stretch>
        </p:blipFill>
        <p:spPr>
          <a:xfrm>
            <a:off x="-19511994" y="4578947"/>
            <a:ext cx="2615411" cy="1176630"/>
          </a:xfrm>
          <a:prstGeom prst="rect">
            <a:avLst/>
          </a:prstGeom>
        </p:spPr>
      </p:pic>
      <p:pic>
        <p:nvPicPr>
          <p:cNvPr id="11" name="Рисунок 10">
            <a:extLst>
              <a:ext uri="{FF2B5EF4-FFF2-40B4-BE49-F238E27FC236}">
                <a16:creationId xmlns:a16="http://schemas.microsoft.com/office/drawing/2014/main" id="{C154844F-216C-400A-A9A6-6C2C9FAB4B11}"/>
              </a:ext>
            </a:extLst>
          </p:cNvPr>
          <p:cNvPicPr>
            <a:picLocks noChangeAspect="1"/>
          </p:cNvPicPr>
          <p:nvPr/>
        </p:nvPicPr>
        <p:blipFill>
          <a:blip r:embed="rId5"/>
          <a:stretch>
            <a:fillRect/>
          </a:stretch>
        </p:blipFill>
        <p:spPr>
          <a:xfrm>
            <a:off x="-9244083" y="5110191"/>
            <a:ext cx="17787377" cy="4114800"/>
          </a:xfrm>
          <a:prstGeom prst="rect">
            <a:avLst/>
          </a:prstGeom>
        </p:spPr>
      </p:pic>
      <p:pic>
        <p:nvPicPr>
          <p:cNvPr id="12" name="Рисунок 11">
            <a:extLst>
              <a:ext uri="{FF2B5EF4-FFF2-40B4-BE49-F238E27FC236}">
                <a16:creationId xmlns:a16="http://schemas.microsoft.com/office/drawing/2014/main" id="{BA705950-2224-482B-AC1B-B4A6ECCE896E}"/>
              </a:ext>
            </a:extLst>
          </p:cNvPr>
          <p:cNvPicPr>
            <a:picLocks noChangeAspect="1"/>
          </p:cNvPicPr>
          <p:nvPr/>
        </p:nvPicPr>
        <p:blipFill>
          <a:blip r:embed="rId6"/>
          <a:stretch>
            <a:fillRect/>
          </a:stretch>
        </p:blipFill>
        <p:spPr>
          <a:xfrm flipH="1">
            <a:off x="4075626" y="5422728"/>
            <a:ext cx="15358849" cy="3084558"/>
          </a:xfrm>
          <a:prstGeom prst="rect">
            <a:avLst/>
          </a:prstGeom>
        </p:spPr>
      </p:pic>
      <p:pic>
        <p:nvPicPr>
          <p:cNvPr id="13" name="Рисунок 12">
            <a:extLst>
              <a:ext uri="{FF2B5EF4-FFF2-40B4-BE49-F238E27FC236}">
                <a16:creationId xmlns:a16="http://schemas.microsoft.com/office/drawing/2014/main" id="{4B9F3B05-CA95-4D98-8046-8F45EB22AA00}"/>
              </a:ext>
            </a:extLst>
          </p:cNvPr>
          <p:cNvPicPr>
            <a:picLocks noChangeAspect="1"/>
          </p:cNvPicPr>
          <p:nvPr/>
        </p:nvPicPr>
        <p:blipFill>
          <a:blip r:embed="rId6"/>
          <a:stretch>
            <a:fillRect/>
          </a:stretch>
        </p:blipFill>
        <p:spPr>
          <a:xfrm rot="10800000">
            <a:off x="4075626" y="-6129207"/>
            <a:ext cx="13907299" cy="3084558"/>
          </a:xfrm>
          <a:prstGeom prst="rect">
            <a:avLst/>
          </a:prstGeom>
        </p:spPr>
      </p:pic>
      <p:pic>
        <p:nvPicPr>
          <p:cNvPr id="14" name="Рисунок 13">
            <a:extLst>
              <a:ext uri="{FF2B5EF4-FFF2-40B4-BE49-F238E27FC236}">
                <a16:creationId xmlns:a16="http://schemas.microsoft.com/office/drawing/2014/main" id="{2F075D8D-4381-4EB5-B5EB-69308B9C695F}"/>
              </a:ext>
            </a:extLst>
          </p:cNvPr>
          <p:cNvPicPr>
            <a:picLocks noChangeAspect="1"/>
          </p:cNvPicPr>
          <p:nvPr/>
        </p:nvPicPr>
        <p:blipFill>
          <a:blip r:embed="rId6"/>
          <a:stretch>
            <a:fillRect/>
          </a:stretch>
        </p:blipFill>
        <p:spPr>
          <a:xfrm rot="10800000" flipH="1">
            <a:off x="-8005712" y="-5969452"/>
            <a:ext cx="14432179" cy="3084558"/>
          </a:xfrm>
          <a:prstGeom prst="rect">
            <a:avLst/>
          </a:prstGeom>
        </p:spPr>
      </p:pic>
      <p:grpSp>
        <p:nvGrpSpPr>
          <p:cNvPr id="9" name="Группа 8">
            <a:extLst>
              <a:ext uri="{FF2B5EF4-FFF2-40B4-BE49-F238E27FC236}">
                <a16:creationId xmlns:a16="http://schemas.microsoft.com/office/drawing/2014/main" id="{65BC61F1-DAEB-4A6B-8A1D-4BC679373692}"/>
              </a:ext>
            </a:extLst>
          </p:cNvPr>
          <p:cNvGrpSpPr/>
          <p:nvPr/>
        </p:nvGrpSpPr>
        <p:grpSpPr>
          <a:xfrm>
            <a:off x="80893" y="-6282125"/>
            <a:ext cx="12115561" cy="3834353"/>
            <a:chOff x="0" y="-6490290"/>
            <a:chExt cx="12192000" cy="4643994"/>
          </a:xfrm>
        </p:grpSpPr>
        <p:pic>
          <p:nvPicPr>
            <p:cNvPr id="3" name="Рисунок 2">
              <a:extLst>
                <a:ext uri="{FF2B5EF4-FFF2-40B4-BE49-F238E27FC236}">
                  <a16:creationId xmlns:a16="http://schemas.microsoft.com/office/drawing/2014/main" id="{645DA81B-AE75-4C4A-852B-A5495F9E2246}"/>
                </a:ext>
              </a:extLst>
            </p:cNvPr>
            <p:cNvPicPr>
              <a:picLocks noChangeAspect="1"/>
            </p:cNvPicPr>
            <p:nvPr/>
          </p:nvPicPr>
          <p:blipFill>
            <a:blip r:embed="rId7"/>
            <a:stretch>
              <a:fillRect/>
            </a:stretch>
          </p:blipFill>
          <p:spPr>
            <a:xfrm>
              <a:off x="0" y="-6490290"/>
              <a:ext cx="3784743" cy="4293095"/>
            </a:xfrm>
            <a:prstGeom prst="rect">
              <a:avLst/>
            </a:prstGeom>
          </p:spPr>
        </p:pic>
        <p:pic>
          <p:nvPicPr>
            <p:cNvPr id="7" name="Рисунок 6">
              <a:extLst>
                <a:ext uri="{FF2B5EF4-FFF2-40B4-BE49-F238E27FC236}">
                  <a16:creationId xmlns:a16="http://schemas.microsoft.com/office/drawing/2014/main" id="{ABEB06C6-AE53-4B68-B771-8F8E1054897A}"/>
                </a:ext>
              </a:extLst>
            </p:cNvPr>
            <p:cNvPicPr>
              <a:picLocks noChangeAspect="1"/>
            </p:cNvPicPr>
            <p:nvPr/>
          </p:nvPicPr>
          <p:blipFill>
            <a:blip r:embed="rId8"/>
            <a:stretch>
              <a:fillRect/>
            </a:stretch>
          </p:blipFill>
          <p:spPr>
            <a:xfrm flipH="1">
              <a:off x="8412152" y="-6138252"/>
              <a:ext cx="3779848" cy="4291956"/>
            </a:xfrm>
            <a:prstGeom prst="rect">
              <a:avLst/>
            </a:prstGeom>
          </p:spPr>
        </p:pic>
      </p:grpSp>
      <p:pic>
        <p:nvPicPr>
          <p:cNvPr id="21" name="Рисунок 20">
            <a:extLst>
              <a:ext uri="{FF2B5EF4-FFF2-40B4-BE49-F238E27FC236}">
                <a16:creationId xmlns:a16="http://schemas.microsoft.com/office/drawing/2014/main" id="{C7B2BFBF-CC34-4047-806F-3E4302900B0E}"/>
              </a:ext>
            </a:extLst>
          </p:cNvPr>
          <p:cNvPicPr>
            <a:picLocks noChangeAspect="1"/>
          </p:cNvPicPr>
          <p:nvPr/>
        </p:nvPicPr>
        <p:blipFill>
          <a:blip r:embed="rId9">
            <a:alphaModFix amt="50000"/>
          </a:blip>
          <a:stretch>
            <a:fillRect/>
          </a:stretch>
        </p:blipFill>
        <p:spPr>
          <a:xfrm>
            <a:off x="94314" y="-161190"/>
            <a:ext cx="12488488" cy="8111459"/>
          </a:xfrm>
          <a:prstGeom prst="rect">
            <a:avLst/>
          </a:prstGeom>
        </p:spPr>
      </p:pic>
      <p:pic>
        <p:nvPicPr>
          <p:cNvPr id="18" name="Рисунок 17">
            <a:extLst>
              <a:ext uri="{FF2B5EF4-FFF2-40B4-BE49-F238E27FC236}">
                <a16:creationId xmlns:a16="http://schemas.microsoft.com/office/drawing/2014/main" id="{44E2A169-F273-4EAA-B650-DE317CDB67BF}"/>
              </a:ext>
            </a:extLst>
          </p:cNvPr>
          <p:cNvPicPr>
            <a:picLocks noChangeAspect="1"/>
          </p:cNvPicPr>
          <p:nvPr/>
        </p:nvPicPr>
        <p:blipFill>
          <a:blip r:embed="rId10"/>
          <a:stretch>
            <a:fillRect/>
          </a:stretch>
        </p:blipFill>
        <p:spPr>
          <a:xfrm>
            <a:off x="28487566" y="1209098"/>
            <a:ext cx="5097387" cy="5067578"/>
          </a:xfrm>
          <a:prstGeom prst="rect">
            <a:avLst/>
          </a:prstGeom>
        </p:spPr>
      </p:pic>
      <p:sp>
        <p:nvSpPr>
          <p:cNvPr id="15" name="TextBox 14">
            <a:extLst>
              <a:ext uri="{FF2B5EF4-FFF2-40B4-BE49-F238E27FC236}">
                <a16:creationId xmlns:a16="http://schemas.microsoft.com/office/drawing/2014/main" id="{AD72FD8B-35AA-4C86-9DCF-DD11D6379B26}"/>
              </a:ext>
            </a:extLst>
          </p:cNvPr>
          <p:cNvSpPr txBox="1"/>
          <p:nvPr/>
        </p:nvSpPr>
        <p:spPr>
          <a:xfrm>
            <a:off x="-15154390" y="215640"/>
            <a:ext cx="4037700" cy="1077218"/>
          </a:xfrm>
          <a:prstGeom prst="rect">
            <a:avLst/>
          </a:prstGeom>
          <a:noFill/>
        </p:spPr>
        <p:txBody>
          <a:bodyPr wrap="square">
            <a:spAutoFit/>
          </a:bodyPr>
          <a:lstStyle/>
          <a:p>
            <a:r>
              <a:rPr lang="en-US" sz="3200" dirty="0">
                <a:solidFill>
                  <a:schemeClr val="bg1"/>
                </a:solidFill>
                <a:latin typeface="Algerian" panose="04020705040A02060702" pitchFamily="82" charset="0"/>
              </a:rPr>
              <a:t>Herman Joseph Moeller (Muller)</a:t>
            </a:r>
            <a:endParaRPr lang="ru-BY" sz="3200" dirty="0">
              <a:solidFill>
                <a:schemeClr val="bg1"/>
              </a:solidFill>
            </a:endParaRPr>
          </a:p>
        </p:txBody>
      </p:sp>
      <p:sp>
        <p:nvSpPr>
          <p:cNvPr id="20" name="TextBox 19">
            <a:extLst>
              <a:ext uri="{FF2B5EF4-FFF2-40B4-BE49-F238E27FC236}">
                <a16:creationId xmlns:a16="http://schemas.microsoft.com/office/drawing/2014/main" id="{97F1D7EB-7DE9-4F29-B978-42E0C387A877}"/>
              </a:ext>
            </a:extLst>
          </p:cNvPr>
          <p:cNvSpPr txBox="1"/>
          <p:nvPr/>
        </p:nvSpPr>
        <p:spPr>
          <a:xfrm>
            <a:off x="-14576874" y="3495524"/>
            <a:ext cx="6057532" cy="3170099"/>
          </a:xfrm>
          <a:prstGeom prst="rect">
            <a:avLst/>
          </a:prstGeom>
          <a:noFill/>
        </p:spPr>
        <p:txBody>
          <a:bodyPr wrap="square">
            <a:spAutoFit/>
          </a:bodyPr>
          <a:lstStyle/>
          <a:p>
            <a:r>
              <a:rPr lang="en-US" sz="2000" dirty="0">
                <a:solidFill>
                  <a:schemeClr val="bg1"/>
                </a:solidFill>
                <a:effectLst/>
                <a:latin typeface="Algerian" panose="04020705040A02060702" pitchFamily="82" charset="0"/>
              </a:rPr>
              <a:t>American geneticist. In 1912-1915, he participated in the development of the chromosomal theory of heredity, according to which chromosomes enclosed in the cell nucleus are carriers of genes and represent the material basis of heredity. He was awarded the Nobel Prize in Physiology or Medicine "for the discovery of the appearance of mutations under the influence of X-ray radiation" (1946).</a:t>
            </a:r>
            <a:endParaRPr lang="ru-BY" sz="2000" dirty="0">
              <a:solidFill>
                <a:schemeClr val="bg1"/>
              </a:solidFill>
            </a:endParaRPr>
          </a:p>
        </p:txBody>
      </p:sp>
      <p:sp>
        <p:nvSpPr>
          <p:cNvPr id="17" name="TextBox 16">
            <a:extLst>
              <a:ext uri="{FF2B5EF4-FFF2-40B4-BE49-F238E27FC236}">
                <a16:creationId xmlns:a16="http://schemas.microsoft.com/office/drawing/2014/main" id="{46EC7AF8-1F0D-4E7F-915E-30FCDD01BC22}"/>
              </a:ext>
            </a:extLst>
          </p:cNvPr>
          <p:cNvSpPr txBox="1"/>
          <p:nvPr/>
        </p:nvSpPr>
        <p:spPr>
          <a:xfrm>
            <a:off x="-14218903" y="2327180"/>
            <a:ext cx="2066587" cy="830997"/>
          </a:xfrm>
          <a:prstGeom prst="rect">
            <a:avLst/>
          </a:prstGeom>
          <a:noFill/>
        </p:spPr>
        <p:txBody>
          <a:bodyPr wrap="square">
            <a:spAutoFit/>
          </a:bodyPr>
          <a:lstStyle/>
          <a:p>
            <a:r>
              <a:rPr lang="en-US" sz="2400" dirty="0">
                <a:solidFill>
                  <a:schemeClr val="bg1"/>
                </a:solidFill>
                <a:effectLst/>
                <a:latin typeface="Algerian" panose="04020705040A02060702" pitchFamily="82" charset="0"/>
              </a:rPr>
              <a:t>December 21, 1890</a:t>
            </a:r>
            <a:endParaRPr lang="ru-BY" sz="2400" dirty="0">
              <a:solidFill>
                <a:schemeClr val="bg1"/>
              </a:solidFill>
            </a:endParaRPr>
          </a:p>
        </p:txBody>
      </p:sp>
      <p:sp>
        <p:nvSpPr>
          <p:cNvPr id="22" name="TextBox 21">
            <a:extLst>
              <a:ext uri="{FF2B5EF4-FFF2-40B4-BE49-F238E27FC236}">
                <a16:creationId xmlns:a16="http://schemas.microsoft.com/office/drawing/2014/main" id="{40669D9A-A359-4F3A-8D3C-6B25952B8EC6}"/>
              </a:ext>
            </a:extLst>
          </p:cNvPr>
          <p:cNvSpPr txBox="1"/>
          <p:nvPr/>
        </p:nvSpPr>
        <p:spPr>
          <a:xfrm>
            <a:off x="3501704" y="-6441196"/>
            <a:ext cx="4825865" cy="1077218"/>
          </a:xfrm>
          <a:prstGeom prst="rect">
            <a:avLst/>
          </a:prstGeom>
          <a:noFill/>
        </p:spPr>
        <p:txBody>
          <a:bodyPr wrap="square">
            <a:spAutoFit/>
          </a:bodyPr>
          <a:lstStyle/>
          <a:p>
            <a:r>
              <a:rPr lang="en-US" sz="3200" dirty="0">
                <a:solidFill>
                  <a:schemeClr val="bg1"/>
                </a:solidFill>
                <a:latin typeface="Algerian" panose="04020705040A02060702" pitchFamily="82" charset="0"/>
              </a:rPr>
              <a:t>Vladimir Vasilyevich Markovnikov</a:t>
            </a:r>
            <a:endParaRPr lang="ru-BY" sz="3200" dirty="0">
              <a:solidFill>
                <a:schemeClr val="bg1"/>
              </a:solidFill>
            </a:endParaRPr>
          </a:p>
        </p:txBody>
      </p:sp>
      <p:pic>
        <p:nvPicPr>
          <p:cNvPr id="16" name="Рисунок 15">
            <a:extLst>
              <a:ext uri="{FF2B5EF4-FFF2-40B4-BE49-F238E27FC236}">
                <a16:creationId xmlns:a16="http://schemas.microsoft.com/office/drawing/2014/main" id="{9FCE0E88-7D2C-44EB-84B4-E16FC3D0449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530" b="98157" l="0" r="97353">
                        <a14:foregroundMark x1="32353" y1="39631" x2="33235" y2="22581"/>
                        <a14:foregroundMark x1="33235" y1="22581" x2="52941" y2="15438"/>
                        <a14:foregroundMark x1="52941" y1="15438" x2="63824" y2="38710"/>
                        <a14:foregroundMark x1="10294" y1="55760" x2="588" y2="59677"/>
                        <a14:foregroundMark x1="89412" y1="58986" x2="97941" y2="84793"/>
                        <a14:foregroundMark x1="97941" y1="84793" x2="95882" y2="86175"/>
                        <a14:foregroundMark x1="10294" y1="60829" x2="25294" y2="79493"/>
                        <a14:foregroundMark x1="25294" y1="79493" x2="24118" y2="87097"/>
                        <a14:foregroundMark x1="2059" y1="66590" x2="9412" y2="85484"/>
                        <a14:foregroundMark x1="9412" y1="85484" x2="10294" y2="72350"/>
                        <a14:foregroundMark x1="10294" y1="72350" x2="6176" y2="73041"/>
                        <a14:foregroundMark x1="3529" y1="79263" x2="13529" y2="88249"/>
                        <a14:foregroundMark x1="882" y1="83410" x2="15000" y2="88940"/>
                        <a14:foregroundMark x1="15000" y1="88940" x2="16765" y2="88479"/>
                        <a14:foregroundMark x1="5294" y1="87788" x2="45294" y2="85023"/>
                        <a14:foregroundMark x1="45294" y1="85023" x2="94118" y2="87327"/>
                        <a14:foregroundMark x1="94706" y1="93779" x2="2941" y2="98387"/>
                        <a14:foregroundMark x1="22647" y1="30415" x2="25294" y2="16590"/>
                        <a14:foregroundMark x1="25294" y1="16590" x2="36765" y2="8295"/>
                        <a14:foregroundMark x1="36765" y1="8295" x2="54412" y2="5530"/>
                        <a14:foregroundMark x1="54412" y1="5530" x2="68235" y2="14055"/>
                        <a14:foregroundMark x1="68235" y1="14055" x2="69412" y2="16129"/>
                        <a14:foregroundMark x1="72941" y1="33180" x2="82647" y2="52304"/>
                      </a14:backgroundRemoval>
                    </a14:imgEffect>
                  </a14:imgLayer>
                </a14:imgProps>
              </a:ext>
            </a:extLst>
          </a:blip>
          <a:stretch>
            <a:fillRect/>
          </a:stretch>
        </p:blipFill>
        <p:spPr>
          <a:xfrm>
            <a:off x="-7766458" y="7956617"/>
            <a:ext cx="3238500" cy="4133850"/>
          </a:xfrm>
          <a:prstGeom prst="rect">
            <a:avLst/>
          </a:prstGeom>
        </p:spPr>
      </p:pic>
      <p:sp>
        <p:nvSpPr>
          <p:cNvPr id="23" name="TextBox 22">
            <a:extLst>
              <a:ext uri="{FF2B5EF4-FFF2-40B4-BE49-F238E27FC236}">
                <a16:creationId xmlns:a16="http://schemas.microsoft.com/office/drawing/2014/main" id="{1CDEB68C-CB6E-4E59-B9BC-5CE2FDD60F7D}"/>
              </a:ext>
            </a:extLst>
          </p:cNvPr>
          <p:cNvSpPr txBox="1"/>
          <p:nvPr/>
        </p:nvSpPr>
        <p:spPr>
          <a:xfrm>
            <a:off x="2889812" y="-4626682"/>
            <a:ext cx="6412375" cy="461665"/>
          </a:xfrm>
          <a:prstGeom prst="rect">
            <a:avLst/>
          </a:prstGeom>
          <a:noFill/>
        </p:spPr>
        <p:txBody>
          <a:bodyPr wrap="square">
            <a:spAutoFit/>
          </a:bodyPr>
          <a:lstStyle/>
          <a:p>
            <a:r>
              <a:rPr lang="en-US" sz="2400" dirty="0">
                <a:solidFill>
                  <a:schemeClr val="bg1"/>
                </a:solidFill>
                <a:latin typeface="Algerian" panose="04020705040A02060702" pitchFamily="82" charset="0"/>
              </a:rPr>
              <a:t>December 22, 1838</a:t>
            </a:r>
            <a:r>
              <a:rPr lang="ru-RU" sz="2400" dirty="0">
                <a:solidFill>
                  <a:schemeClr val="bg1"/>
                </a:solidFill>
                <a:latin typeface="Algerian" panose="04020705040A02060702" pitchFamily="82" charset="0"/>
              </a:rPr>
              <a:t> - </a:t>
            </a:r>
            <a:r>
              <a:rPr lang="en-US" sz="2400" dirty="0">
                <a:solidFill>
                  <a:schemeClr val="bg1"/>
                </a:solidFill>
                <a:effectLst/>
                <a:latin typeface="Algerian" panose="04020705040A02060702" pitchFamily="82" charset="0"/>
              </a:rPr>
              <a:t>February 11, 1904</a:t>
            </a:r>
            <a:endParaRPr lang="ru-BY" sz="2400" dirty="0">
              <a:solidFill>
                <a:schemeClr val="bg1"/>
              </a:solidFill>
            </a:endParaRPr>
          </a:p>
        </p:txBody>
      </p:sp>
      <p:sp>
        <p:nvSpPr>
          <p:cNvPr id="25" name="TextBox 24">
            <a:extLst>
              <a:ext uri="{FF2B5EF4-FFF2-40B4-BE49-F238E27FC236}">
                <a16:creationId xmlns:a16="http://schemas.microsoft.com/office/drawing/2014/main" id="{354FA180-EE3F-4AD0-BB82-DA958E68CE1A}"/>
              </a:ext>
            </a:extLst>
          </p:cNvPr>
          <p:cNvSpPr txBox="1"/>
          <p:nvPr/>
        </p:nvSpPr>
        <p:spPr>
          <a:xfrm>
            <a:off x="14419509" y="8053946"/>
            <a:ext cx="8579445" cy="3416320"/>
          </a:xfrm>
          <a:prstGeom prst="rect">
            <a:avLst/>
          </a:prstGeom>
          <a:noFill/>
        </p:spPr>
        <p:txBody>
          <a:bodyPr wrap="square">
            <a:spAutoFit/>
          </a:bodyPr>
          <a:lstStyle/>
          <a:p>
            <a:r>
              <a:rPr lang="en-US" sz="2400" dirty="0">
                <a:solidFill>
                  <a:schemeClr val="bg1"/>
                </a:solidFill>
                <a:latin typeface="Algerian" panose="04020705040A02060702" pitchFamily="82" charset="0"/>
              </a:rPr>
              <a:t>Russian organic chemist. He discovered fatty acid isomerism in 1865. In his dissertation "Materials on the mutual influence of atoms in chemical compounds" in 1869, he established a number of patterns concerning substitution, addition, and cleavage reactions. Since the early 1880s, he has been exploring Caucasian oil. He discovered and studied a new class of hydrocarbons, which he named </a:t>
            </a:r>
            <a:r>
              <a:rPr lang="en-US" sz="2400" dirty="0" err="1">
                <a:solidFill>
                  <a:schemeClr val="bg1"/>
                </a:solidFill>
                <a:latin typeface="Algerian" panose="04020705040A02060702" pitchFamily="82" charset="0"/>
              </a:rPr>
              <a:t>naphthenes</a:t>
            </a:r>
            <a:r>
              <a:rPr lang="en-US" sz="2400" dirty="0">
                <a:solidFill>
                  <a:schemeClr val="bg1"/>
                </a:solidFill>
                <a:latin typeface="Algerian" panose="04020705040A02060702" pitchFamily="82" charset="0"/>
              </a:rPr>
              <a:t>.</a:t>
            </a:r>
            <a:endParaRPr lang="ru-BY" sz="2400" dirty="0">
              <a:solidFill>
                <a:schemeClr val="bg1"/>
              </a:solidFill>
            </a:endParaRPr>
          </a:p>
        </p:txBody>
      </p:sp>
      <p:sp>
        <p:nvSpPr>
          <p:cNvPr id="26" name="TextBox 25">
            <a:extLst>
              <a:ext uri="{FF2B5EF4-FFF2-40B4-BE49-F238E27FC236}">
                <a16:creationId xmlns:a16="http://schemas.microsoft.com/office/drawing/2014/main" id="{285602F7-B92C-462E-8D6B-BA003A99E5CD}"/>
              </a:ext>
            </a:extLst>
          </p:cNvPr>
          <p:cNvSpPr txBox="1"/>
          <p:nvPr/>
        </p:nvSpPr>
        <p:spPr>
          <a:xfrm rot="10800000" flipV="1">
            <a:off x="21951276" y="-8138245"/>
            <a:ext cx="3251200" cy="584775"/>
          </a:xfrm>
          <a:prstGeom prst="rect">
            <a:avLst/>
          </a:prstGeom>
          <a:noFill/>
        </p:spPr>
        <p:txBody>
          <a:bodyPr wrap="square">
            <a:spAutoFit/>
          </a:bodyPr>
          <a:lstStyle/>
          <a:p>
            <a:r>
              <a:rPr lang="en-US" sz="3200" dirty="0">
                <a:solidFill>
                  <a:schemeClr val="bg1"/>
                </a:solidFill>
                <a:effectLst/>
                <a:latin typeface="Algerian" panose="04020705040A02060702" pitchFamily="82" charset="0"/>
              </a:rPr>
              <a:t>Louis Pasteur</a:t>
            </a:r>
            <a:endParaRPr lang="ru-BY" sz="3200" dirty="0">
              <a:solidFill>
                <a:schemeClr val="bg1"/>
              </a:solidFill>
            </a:endParaRPr>
          </a:p>
        </p:txBody>
      </p:sp>
      <p:sp>
        <p:nvSpPr>
          <p:cNvPr id="28" name="TextBox 27">
            <a:extLst>
              <a:ext uri="{FF2B5EF4-FFF2-40B4-BE49-F238E27FC236}">
                <a16:creationId xmlns:a16="http://schemas.microsoft.com/office/drawing/2014/main" id="{CB40DE34-F323-48AC-A7B5-249FAD8E0904}"/>
              </a:ext>
            </a:extLst>
          </p:cNvPr>
          <p:cNvSpPr txBox="1"/>
          <p:nvPr/>
        </p:nvSpPr>
        <p:spPr>
          <a:xfrm>
            <a:off x="13447658" y="-3430369"/>
            <a:ext cx="7200431" cy="461665"/>
          </a:xfrm>
          <a:prstGeom prst="rect">
            <a:avLst/>
          </a:prstGeom>
          <a:noFill/>
        </p:spPr>
        <p:txBody>
          <a:bodyPr wrap="square">
            <a:spAutoFit/>
          </a:bodyPr>
          <a:lstStyle/>
          <a:p>
            <a:r>
              <a:rPr lang="da-DK" sz="2400" dirty="0">
                <a:solidFill>
                  <a:schemeClr val="bg1"/>
                </a:solidFill>
                <a:latin typeface="Algerian" panose="04020705040A02060702" pitchFamily="82" charset="0"/>
              </a:rPr>
              <a:t>December 27, 1822 — September 28, 1895</a:t>
            </a:r>
            <a:endParaRPr lang="ru-BY" sz="2400" dirty="0">
              <a:solidFill>
                <a:schemeClr val="bg1"/>
              </a:solidFill>
            </a:endParaRPr>
          </a:p>
        </p:txBody>
      </p:sp>
      <p:pic>
        <p:nvPicPr>
          <p:cNvPr id="30" name="Рисунок 29">
            <a:extLst>
              <a:ext uri="{FF2B5EF4-FFF2-40B4-BE49-F238E27FC236}">
                <a16:creationId xmlns:a16="http://schemas.microsoft.com/office/drawing/2014/main" id="{7EED3448-9364-42C0-926A-4DC0B67592F7}"/>
              </a:ext>
            </a:extLst>
          </p:cNvPr>
          <p:cNvPicPr>
            <a:picLocks noChangeAspect="1"/>
          </p:cNvPicPr>
          <p:nvPr/>
        </p:nvPicPr>
        <p:blipFill>
          <a:blip r:embed="rId13"/>
          <a:stretch>
            <a:fillRect/>
          </a:stretch>
        </p:blipFill>
        <p:spPr>
          <a:xfrm>
            <a:off x="-9648466" y="-12037284"/>
            <a:ext cx="4005362" cy="5536824"/>
          </a:xfrm>
          <a:prstGeom prst="rect">
            <a:avLst/>
          </a:prstGeom>
        </p:spPr>
      </p:pic>
      <p:sp>
        <p:nvSpPr>
          <p:cNvPr id="32" name="TextBox 31">
            <a:extLst>
              <a:ext uri="{FF2B5EF4-FFF2-40B4-BE49-F238E27FC236}">
                <a16:creationId xmlns:a16="http://schemas.microsoft.com/office/drawing/2014/main" id="{72FFD86B-5AC3-47A5-AD0F-D059F9700EFC}"/>
              </a:ext>
            </a:extLst>
          </p:cNvPr>
          <p:cNvSpPr txBox="1"/>
          <p:nvPr/>
        </p:nvSpPr>
        <p:spPr>
          <a:xfrm>
            <a:off x="16790397" y="-8462073"/>
            <a:ext cx="7880275" cy="3816429"/>
          </a:xfrm>
          <a:prstGeom prst="rect">
            <a:avLst/>
          </a:prstGeom>
          <a:noFill/>
        </p:spPr>
        <p:txBody>
          <a:bodyPr wrap="square">
            <a:spAutoFit/>
          </a:bodyPr>
          <a:lstStyle/>
          <a:p>
            <a:r>
              <a:rPr lang="en-US" sz="2200" dirty="0">
                <a:solidFill>
                  <a:schemeClr val="bg1"/>
                </a:solidFill>
                <a:latin typeface="Algerian" panose="04020705040A02060702" pitchFamily="82" charset="0"/>
              </a:rPr>
              <a:t>French microbiologist, chemist. The founder of microbiology and immunology. He proved that fermentation is caused by the activity of various types of microorganisms. He discovered the phenomenon of anaerobiosis and the existence of strictly anaerobic bacteria. He has studied a number of infectious diseases of animals and humans, having established that they are caused by specific pathogens.  Based on his developed understanding of artificial immunity, he proposed methods of preventive vaccinations.</a:t>
            </a:r>
            <a:endParaRPr lang="ru-BY" sz="2200" dirty="0">
              <a:solidFill>
                <a:schemeClr val="bg1"/>
              </a:solidFill>
            </a:endParaRPr>
          </a:p>
        </p:txBody>
      </p:sp>
      <p:sp>
        <p:nvSpPr>
          <p:cNvPr id="29" name="TextBox 28">
            <a:extLst>
              <a:ext uri="{FF2B5EF4-FFF2-40B4-BE49-F238E27FC236}">
                <a16:creationId xmlns:a16="http://schemas.microsoft.com/office/drawing/2014/main" id="{2F0E1238-C7A6-4B71-B24F-2A06C8A4D8CC}"/>
              </a:ext>
            </a:extLst>
          </p:cNvPr>
          <p:cNvSpPr txBox="1"/>
          <p:nvPr/>
        </p:nvSpPr>
        <p:spPr>
          <a:xfrm>
            <a:off x="-2686888" y="-3850711"/>
            <a:ext cx="4953210" cy="1077218"/>
          </a:xfrm>
          <a:prstGeom prst="rect">
            <a:avLst/>
          </a:prstGeom>
          <a:noFill/>
        </p:spPr>
        <p:txBody>
          <a:bodyPr wrap="square">
            <a:spAutoFit/>
          </a:bodyPr>
          <a:lstStyle/>
          <a:p>
            <a:r>
              <a:rPr lang="en-US" sz="3200" dirty="0">
                <a:solidFill>
                  <a:schemeClr val="bg1"/>
                </a:solidFill>
                <a:latin typeface="Algerian" panose="04020705040A02060702" pitchFamily="82" charset="0"/>
              </a:rPr>
              <a:t>Daniil </a:t>
            </a:r>
            <a:r>
              <a:rPr lang="en-US" sz="3200" dirty="0" err="1">
                <a:solidFill>
                  <a:schemeClr val="bg1"/>
                </a:solidFill>
                <a:latin typeface="Algerian" panose="04020705040A02060702" pitchFamily="82" charset="0"/>
              </a:rPr>
              <a:t>Kirillovich</a:t>
            </a:r>
            <a:r>
              <a:rPr lang="en-US" sz="3200" dirty="0">
                <a:solidFill>
                  <a:schemeClr val="bg1"/>
                </a:solidFill>
                <a:latin typeface="Algerian" panose="04020705040A02060702" pitchFamily="82" charset="0"/>
              </a:rPr>
              <a:t> </a:t>
            </a:r>
            <a:r>
              <a:rPr lang="en-US" sz="3200" dirty="0" err="1">
                <a:solidFill>
                  <a:schemeClr val="bg1"/>
                </a:solidFill>
                <a:latin typeface="Algerian" panose="04020705040A02060702" pitchFamily="82" charset="0"/>
              </a:rPr>
              <a:t>Zabolotny</a:t>
            </a:r>
            <a:endParaRPr lang="ru-BY" sz="3200" dirty="0">
              <a:solidFill>
                <a:schemeClr val="bg1"/>
              </a:solidFill>
            </a:endParaRPr>
          </a:p>
        </p:txBody>
      </p:sp>
      <p:sp>
        <p:nvSpPr>
          <p:cNvPr id="31" name="TextBox 30">
            <a:extLst>
              <a:ext uri="{FF2B5EF4-FFF2-40B4-BE49-F238E27FC236}">
                <a16:creationId xmlns:a16="http://schemas.microsoft.com/office/drawing/2014/main" id="{D9AF84C0-1DFE-467A-8615-0BF2DE311227}"/>
              </a:ext>
            </a:extLst>
          </p:cNvPr>
          <p:cNvSpPr txBox="1"/>
          <p:nvPr/>
        </p:nvSpPr>
        <p:spPr>
          <a:xfrm>
            <a:off x="9646362" y="-2853912"/>
            <a:ext cx="6331242" cy="461665"/>
          </a:xfrm>
          <a:prstGeom prst="rect">
            <a:avLst/>
          </a:prstGeom>
          <a:noFill/>
        </p:spPr>
        <p:txBody>
          <a:bodyPr wrap="square">
            <a:spAutoFit/>
          </a:bodyPr>
          <a:lstStyle/>
          <a:p>
            <a:r>
              <a:rPr lang="en-US" sz="2400" dirty="0">
                <a:solidFill>
                  <a:schemeClr val="bg1"/>
                </a:solidFill>
                <a:latin typeface="Algerian" panose="04020705040A02060702" pitchFamily="82" charset="0"/>
              </a:rPr>
              <a:t>December 28, 1866 — December 15, 1929</a:t>
            </a:r>
            <a:endParaRPr lang="ru-BY" sz="2400" dirty="0">
              <a:solidFill>
                <a:schemeClr val="bg1"/>
              </a:solidFill>
            </a:endParaRPr>
          </a:p>
        </p:txBody>
      </p:sp>
      <p:pic>
        <p:nvPicPr>
          <p:cNvPr id="24" name="Рисунок 23">
            <a:extLst>
              <a:ext uri="{FF2B5EF4-FFF2-40B4-BE49-F238E27FC236}">
                <a16:creationId xmlns:a16="http://schemas.microsoft.com/office/drawing/2014/main" id="{4EE6336E-0DCE-4FCF-AD28-0525D8871995}"/>
              </a:ext>
            </a:extLst>
          </p:cNvPr>
          <p:cNvPicPr>
            <a:picLocks noChangeAspect="1"/>
          </p:cNvPicPr>
          <p:nvPr/>
        </p:nvPicPr>
        <p:blipFill>
          <a:blip r:embed="rId14"/>
          <a:stretch>
            <a:fillRect/>
          </a:stretch>
        </p:blipFill>
        <p:spPr>
          <a:xfrm>
            <a:off x="-6723376" y="4130831"/>
            <a:ext cx="3756151" cy="3659287"/>
          </a:xfrm>
          <a:prstGeom prst="rect">
            <a:avLst/>
          </a:prstGeom>
        </p:spPr>
      </p:pic>
      <p:sp>
        <p:nvSpPr>
          <p:cNvPr id="33" name="TextBox 32">
            <a:extLst>
              <a:ext uri="{FF2B5EF4-FFF2-40B4-BE49-F238E27FC236}">
                <a16:creationId xmlns:a16="http://schemas.microsoft.com/office/drawing/2014/main" id="{753FD62B-20F8-4FCB-90EB-2195060DE133}"/>
              </a:ext>
            </a:extLst>
          </p:cNvPr>
          <p:cNvSpPr txBox="1"/>
          <p:nvPr/>
        </p:nvSpPr>
        <p:spPr>
          <a:xfrm>
            <a:off x="13364459" y="6081958"/>
            <a:ext cx="8190324" cy="3416320"/>
          </a:xfrm>
          <a:prstGeom prst="rect">
            <a:avLst/>
          </a:prstGeom>
          <a:noFill/>
        </p:spPr>
        <p:txBody>
          <a:bodyPr wrap="square">
            <a:spAutoFit/>
          </a:bodyPr>
          <a:lstStyle/>
          <a:p>
            <a:r>
              <a:rPr lang="en-US" sz="2400" dirty="0">
                <a:solidFill>
                  <a:schemeClr val="bg1"/>
                </a:solidFill>
                <a:latin typeface="Algerian" panose="04020705040A02060702" pitchFamily="82" charset="0"/>
              </a:rPr>
              <a:t>Russian microbiologist. One of the founders of Russian epidemiology. For many years, he also studied cholera epidemics and took an active part in expeditions to combat cholera, malaria and typhus. In 1898, he organized the first Russian Department of Bacteriology at St. Petersburg University. He also founded the first Department of Epidemiology in the USSR at the Odessa Medical Institute.</a:t>
            </a:r>
            <a:endParaRPr lang="ru-BY" sz="2400" dirty="0">
              <a:solidFill>
                <a:schemeClr val="bg1"/>
              </a:solidFill>
            </a:endParaRPr>
          </a:p>
        </p:txBody>
      </p:sp>
      <p:sp>
        <p:nvSpPr>
          <p:cNvPr id="34" name="TextBox 33">
            <a:extLst>
              <a:ext uri="{FF2B5EF4-FFF2-40B4-BE49-F238E27FC236}">
                <a16:creationId xmlns:a16="http://schemas.microsoft.com/office/drawing/2014/main" id="{81B17E5F-DA60-4E22-8FD1-3648ED3F1A49}"/>
              </a:ext>
            </a:extLst>
          </p:cNvPr>
          <p:cNvSpPr txBox="1"/>
          <p:nvPr/>
        </p:nvSpPr>
        <p:spPr>
          <a:xfrm>
            <a:off x="80893" y="36975"/>
            <a:ext cx="6575088" cy="584775"/>
          </a:xfrm>
          <a:prstGeom prst="rect">
            <a:avLst/>
          </a:prstGeom>
          <a:noFill/>
        </p:spPr>
        <p:txBody>
          <a:bodyPr wrap="square">
            <a:spAutoFit/>
          </a:bodyPr>
          <a:lstStyle/>
          <a:p>
            <a:r>
              <a:rPr lang="en-US" sz="3200" dirty="0">
                <a:solidFill>
                  <a:schemeClr val="bg1"/>
                </a:solidFill>
                <a:latin typeface="Algerian" panose="04020705040A02060702" pitchFamily="82" charset="0"/>
              </a:rPr>
              <a:t>Herman </a:t>
            </a:r>
            <a:r>
              <a:rPr lang="en-US" sz="3200" dirty="0" err="1">
                <a:solidFill>
                  <a:schemeClr val="bg1"/>
                </a:solidFill>
                <a:latin typeface="Algerian" panose="04020705040A02060702" pitchFamily="82" charset="0"/>
              </a:rPr>
              <a:t>Burgave</a:t>
            </a:r>
            <a:r>
              <a:rPr lang="en-US" sz="3200" dirty="0">
                <a:solidFill>
                  <a:schemeClr val="bg1"/>
                </a:solidFill>
                <a:latin typeface="Algerian" panose="04020705040A02060702" pitchFamily="82" charset="0"/>
              </a:rPr>
              <a:t> (</a:t>
            </a:r>
            <a:r>
              <a:rPr lang="en-US" sz="3200" dirty="0" err="1">
                <a:solidFill>
                  <a:schemeClr val="bg1"/>
                </a:solidFill>
                <a:latin typeface="Algerian" panose="04020705040A02060702" pitchFamily="82" charset="0"/>
              </a:rPr>
              <a:t>Burhave</a:t>
            </a:r>
            <a:r>
              <a:rPr lang="en-US" sz="3200" dirty="0">
                <a:solidFill>
                  <a:schemeClr val="bg1"/>
                </a:solidFill>
                <a:latin typeface="Algerian" panose="04020705040A02060702" pitchFamily="82" charset="0"/>
              </a:rPr>
              <a:t>)</a:t>
            </a:r>
            <a:endParaRPr lang="ru-BY" sz="3200" dirty="0">
              <a:solidFill>
                <a:schemeClr val="bg1"/>
              </a:solidFill>
            </a:endParaRPr>
          </a:p>
        </p:txBody>
      </p:sp>
      <p:sp>
        <p:nvSpPr>
          <p:cNvPr id="35" name="TextBox 34">
            <a:extLst>
              <a:ext uri="{FF2B5EF4-FFF2-40B4-BE49-F238E27FC236}">
                <a16:creationId xmlns:a16="http://schemas.microsoft.com/office/drawing/2014/main" id="{02831688-C485-4405-B216-D65DE0C134F0}"/>
              </a:ext>
            </a:extLst>
          </p:cNvPr>
          <p:cNvSpPr txBox="1"/>
          <p:nvPr/>
        </p:nvSpPr>
        <p:spPr>
          <a:xfrm>
            <a:off x="-10122" y="683643"/>
            <a:ext cx="6804837" cy="461665"/>
          </a:xfrm>
          <a:prstGeom prst="rect">
            <a:avLst/>
          </a:prstGeom>
          <a:noFill/>
        </p:spPr>
        <p:txBody>
          <a:bodyPr wrap="square">
            <a:spAutoFit/>
          </a:bodyPr>
          <a:lstStyle/>
          <a:p>
            <a:r>
              <a:rPr lang="da-DK" sz="2400" dirty="0">
                <a:solidFill>
                  <a:schemeClr val="bg1"/>
                </a:solidFill>
                <a:latin typeface="Algerian" panose="04020705040A02060702" pitchFamily="82" charset="0"/>
              </a:rPr>
              <a:t>December 31, 1668 — September 23, 1738</a:t>
            </a:r>
            <a:endParaRPr lang="ru-BY" sz="2400" dirty="0">
              <a:solidFill>
                <a:schemeClr val="bg1"/>
              </a:solidFill>
            </a:endParaRPr>
          </a:p>
        </p:txBody>
      </p:sp>
      <p:pic>
        <p:nvPicPr>
          <p:cNvPr id="27" name="Рисунок 26">
            <a:extLst>
              <a:ext uri="{FF2B5EF4-FFF2-40B4-BE49-F238E27FC236}">
                <a16:creationId xmlns:a16="http://schemas.microsoft.com/office/drawing/2014/main" id="{9FBC4A13-ADA0-40A6-95D4-7A6750553C3D}"/>
              </a:ext>
            </a:extLst>
          </p:cNvPr>
          <p:cNvPicPr>
            <a:picLocks noChangeAspect="1"/>
          </p:cNvPicPr>
          <p:nvPr/>
        </p:nvPicPr>
        <p:blipFill>
          <a:blip r:embed="rId15"/>
          <a:stretch>
            <a:fillRect/>
          </a:stretch>
        </p:blipFill>
        <p:spPr>
          <a:xfrm>
            <a:off x="7317326" y="1458"/>
            <a:ext cx="4683995" cy="5565142"/>
          </a:xfrm>
          <a:prstGeom prst="rect">
            <a:avLst/>
          </a:prstGeom>
        </p:spPr>
      </p:pic>
      <p:sp>
        <p:nvSpPr>
          <p:cNvPr id="37" name="TextBox 36">
            <a:extLst>
              <a:ext uri="{FF2B5EF4-FFF2-40B4-BE49-F238E27FC236}">
                <a16:creationId xmlns:a16="http://schemas.microsoft.com/office/drawing/2014/main" id="{3A6C1D29-6383-46EB-8D77-9799164CD4BC}"/>
              </a:ext>
            </a:extLst>
          </p:cNvPr>
          <p:cNvSpPr txBox="1"/>
          <p:nvPr/>
        </p:nvSpPr>
        <p:spPr>
          <a:xfrm>
            <a:off x="33017" y="1354007"/>
            <a:ext cx="7255212" cy="3416320"/>
          </a:xfrm>
          <a:prstGeom prst="rect">
            <a:avLst/>
          </a:prstGeom>
          <a:noFill/>
        </p:spPr>
        <p:txBody>
          <a:bodyPr wrap="square">
            <a:spAutoFit/>
          </a:bodyPr>
          <a:lstStyle/>
          <a:p>
            <a:r>
              <a:rPr lang="en-US" sz="2400" dirty="0">
                <a:solidFill>
                  <a:schemeClr val="bg1"/>
                </a:solidFill>
                <a:latin typeface="Algerian" panose="04020705040A02060702" pitchFamily="82" charset="0"/>
              </a:rPr>
              <a:t>Dutch physician, botanist and chemist. He created the first scientific clinic. He was the first to use a thermometer and a magnifying glass in his research. In the published catalog of the Leiden Botanical Garden in 1709, he described and classified new plant species. He showed that mercury does not change during prolonged heating and repeated distillations.</a:t>
            </a:r>
            <a:endParaRPr lang="ru-BY" sz="2400" dirty="0">
              <a:solidFill>
                <a:schemeClr val="bg1"/>
              </a:solidFill>
            </a:endParaRPr>
          </a:p>
        </p:txBody>
      </p:sp>
    </p:spTree>
    <p:extLst>
      <p:ext uri="{BB962C8B-B14F-4D97-AF65-F5344CB8AC3E}">
        <p14:creationId xmlns:p14="http://schemas.microsoft.com/office/powerpoint/2010/main" val="17904086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1516</Words>
  <Application>Microsoft Office PowerPoint</Application>
  <PresentationFormat>Широкоэкранный</PresentationFormat>
  <Paragraphs>66</Paragraphs>
  <Slides>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Algerian</vt:lpstr>
      <vt:lpstr>Arial</vt:lpstr>
      <vt:lpstr>Calibri</vt:lpstr>
      <vt:lpstr>Calibri Light</vt:lpstr>
      <vt:lpstr>Script MT Bold</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dc:title>
  <dc:creator>Мария Дзядык</dc:creator>
  <cp:lastModifiedBy>Мария Дзядык</cp:lastModifiedBy>
  <cp:revision>12</cp:revision>
  <dcterms:created xsi:type="dcterms:W3CDTF">2024-12-22T14:36:37Z</dcterms:created>
  <dcterms:modified xsi:type="dcterms:W3CDTF">2024-12-22T17:10:42Z</dcterms:modified>
</cp:coreProperties>
</file>