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6" r:id="rId6"/>
    <p:sldId id="263" r:id="rId7"/>
    <p:sldId id="262" r:id="rId8"/>
    <p:sldId id="260" r:id="rId9"/>
    <p:sldId id="265" r:id="rId10"/>
    <p:sldId id="267" r:id="rId11"/>
    <p:sldId id="261" r:id="rId12"/>
  </p:sldIdLst>
  <p:sldSz cx="18288000" cy="10287000"/>
  <p:notesSz cx="6858000" cy="9144000"/>
  <p:embeddedFontLst>
    <p:embeddedFont>
      <p:font typeface="Montserrat" charset="-52"/>
      <p:regular r:id="rId13"/>
    </p:embeddedFont>
    <p:embeddedFont>
      <p:font typeface="Calibri" pitchFamily="34" charset="0"/>
      <p:regular r:id="rId14"/>
      <p:bold r:id="rId15"/>
      <p:italic r:id="rId16"/>
      <p:boldItalic r:id="rId17"/>
    </p:embeddedFont>
    <p:embeddedFont>
      <p:font typeface="Montserrat Medium" charset="-52"/>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9" d="100"/>
          <a:sy n="59" d="100"/>
        </p:scale>
        <p:origin x="-4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slide" Target="slide11.xml"/><Relationship Id="rId4" Type="http://schemas.openxmlformats.org/officeDocument/2006/relationships/image" Target="../media/image5.sv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10800000">
            <a:off x="6333452" y="-1797179"/>
            <a:ext cx="15735219" cy="13881357"/>
          </a:xfrm>
          <a:prstGeom prst="rect">
            <a:avLst/>
          </a:prstGeom>
        </p:spPr>
      </p:pic>
      <p:sp>
        <p:nvSpPr>
          <p:cNvPr id="3" name="TextBox 3"/>
          <p:cNvSpPr txBox="1"/>
          <p:nvPr/>
        </p:nvSpPr>
        <p:spPr>
          <a:xfrm>
            <a:off x="3307373" y="3616783"/>
            <a:ext cx="12286259" cy="1835150"/>
          </a:xfrm>
          <a:prstGeom prst="rect">
            <a:avLst/>
          </a:prstGeom>
        </p:spPr>
        <p:txBody>
          <a:bodyPr lIns="0" tIns="0" rIns="0" bIns="0" rtlCol="0" anchor="t">
            <a:spAutoFit/>
          </a:bodyPr>
          <a:lstStyle/>
          <a:p>
            <a:pPr algn="ctr">
              <a:lnSpc>
                <a:spcPts val="7150"/>
              </a:lnSpc>
            </a:pPr>
            <a:r>
              <a:rPr lang="en-US" sz="6500" dirty="0">
                <a:solidFill>
                  <a:srgbClr val="2B2B2B"/>
                </a:solidFill>
                <a:latin typeface="Montserrat"/>
              </a:rPr>
              <a:t>Holidays and events in May 2024</a:t>
            </a:r>
          </a:p>
        </p:txBody>
      </p:sp>
      <p:sp>
        <p:nvSpPr>
          <p:cNvPr id="4" name="TextBox 4"/>
          <p:cNvSpPr txBox="1"/>
          <p:nvPr/>
        </p:nvSpPr>
        <p:spPr>
          <a:xfrm>
            <a:off x="3307373" y="6213136"/>
            <a:ext cx="12286259" cy="514231"/>
          </a:xfrm>
          <a:prstGeom prst="rect">
            <a:avLst/>
          </a:prstGeom>
        </p:spPr>
        <p:txBody>
          <a:bodyPr lIns="0" tIns="0" rIns="0" bIns="0" rtlCol="0" anchor="t">
            <a:spAutoFit/>
          </a:bodyPr>
          <a:lstStyle/>
          <a:p>
            <a:pPr algn="ctr">
              <a:lnSpc>
                <a:spcPts val="4206"/>
              </a:lnSpc>
              <a:spcBef>
                <a:spcPct val="0"/>
              </a:spcBef>
            </a:pPr>
            <a:endParaRPr/>
          </a:p>
        </p:txBody>
      </p:sp>
      <p:pic>
        <p:nvPicPr>
          <p:cNvPr id="5" name="Picture 5"/>
          <p:cNvPicPr>
            <a:picLocks noChangeAspect="1"/>
          </p:cNvPicPr>
          <p:nvPr/>
        </p:nvPicPr>
        <p:blipFill>
          <a:blip r:embed="rId3">
            <a:alphaModFix amt="50000"/>
          </a:blip>
          <a:srcRect/>
          <a:stretch>
            <a:fillRect/>
          </a:stretch>
        </p:blipFill>
        <p:spPr>
          <a:xfrm>
            <a:off x="-2318726" y="-376453"/>
            <a:ext cx="9743013" cy="1709948"/>
          </a:xfrm>
          <a:prstGeom prst="rect">
            <a:avLst/>
          </a:prstGeom>
        </p:spPr>
      </p:pic>
      <p:pic>
        <p:nvPicPr>
          <p:cNvPr id="6" name="Picture 6"/>
          <p:cNvPicPr>
            <a:picLocks noChangeAspect="1"/>
          </p:cNvPicPr>
          <p:nvPr/>
        </p:nvPicPr>
        <p:blipFill>
          <a:blip r:embed="rId4">
            <a:alphaModFix amt="25000"/>
          </a:blip>
          <a:srcRect/>
          <a:stretch>
            <a:fillRect/>
          </a:stretch>
        </p:blipFill>
        <p:spPr>
          <a:xfrm rot="-7199120">
            <a:off x="-2896988" y="-1002021"/>
            <a:ext cx="5793977" cy="5895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a:off x="-2511451" y="1028700"/>
            <a:ext cx="19770751" cy="18262535"/>
          </a:xfrm>
          <a:prstGeom prst="rect">
            <a:avLst/>
          </a:prstGeom>
        </p:spPr>
      </p:pic>
      <p:pic>
        <p:nvPicPr>
          <p:cNvPr id="3" name="Picture 3"/>
          <p:cNvPicPr>
            <a:picLocks noChangeAspect="1"/>
          </p:cNvPicPr>
          <p:nvPr/>
        </p:nvPicPr>
        <p:blipFill>
          <a:blip r:embed="rId3">
            <a:alphaModFix amt="25000"/>
          </a:blip>
          <a:srcRect/>
          <a:stretch>
            <a:fillRect/>
          </a:stretch>
        </p:blipFill>
        <p:spPr>
          <a:xfrm rot="-3982960">
            <a:off x="13745551" y="-3705176"/>
            <a:ext cx="5352514" cy="7410352"/>
          </a:xfrm>
          <a:prstGeom prst="rect">
            <a:avLst/>
          </a:prstGeom>
        </p:spPr>
      </p:pic>
      <p:pic>
        <p:nvPicPr>
          <p:cNvPr id="4" name="Picture 4"/>
          <p:cNvPicPr>
            <a:picLocks noChangeAspect="1"/>
          </p:cNvPicPr>
          <p:nvPr/>
        </p:nvPicPr>
        <p:blipFill>
          <a:blip r:embed="rId4">
            <a:alphaModFix amt="25000"/>
          </a:blip>
          <a:srcRect/>
          <a:stretch>
            <a:fillRect/>
          </a:stretch>
        </p:blipFill>
        <p:spPr>
          <a:xfrm rot="-1644077">
            <a:off x="16162301" y="-1063836"/>
            <a:ext cx="5468057" cy="6108036"/>
          </a:xfrm>
          <a:prstGeom prst="rect">
            <a:avLst/>
          </a:prstGeom>
        </p:spPr>
      </p:pic>
      <p:sp>
        <p:nvSpPr>
          <p:cNvPr id="5" name="Freeform 5"/>
          <p:cNvSpPr/>
          <p:nvPr/>
        </p:nvSpPr>
        <p:spPr>
          <a:xfrm>
            <a:off x="1028700" y="956051"/>
            <a:ext cx="8374897" cy="8374897"/>
          </a:xfrm>
          <a:custGeom>
            <a:avLst/>
            <a:gdLst/>
            <a:ahLst/>
            <a:cxnLst/>
            <a:rect l="l" t="t" r="r" b="b"/>
            <a:pathLst>
              <a:path w="8374897" h="8374897">
                <a:moveTo>
                  <a:pt x="0" y="0"/>
                </a:moveTo>
                <a:lnTo>
                  <a:pt x="8374897" y="0"/>
                </a:lnTo>
                <a:lnTo>
                  <a:pt x="8374897" y="8374898"/>
                </a:lnTo>
                <a:lnTo>
                  <a:pt x="0" y="8374898"/>
                </a:lnTo>
                <a:lnTo>
                  <a:pt x="0" y="0"/>
                </a:lnTo>
                <a:close/>
              </a:path>
            </a:pathLst>
          </a:custGeom>
          <a:blipFill>
            <a:blip r:embed="rId5"/>
            <a:stretch>
              <a:fillRect/>
            </a:stretch>
          </a:blipFill>
        </p:spPr>
      </p:sp>
      <p:sp>
        <p:nvSpPr>
          <p:cNvPr id="6" name="Прямоугольник 5"/>
          <p:cNvSpPr/>
          <p:nvPr/>
        </p:nvSpPr>
        <p:spPr>
          <a:xfrm>
            <a:off x="9677400" y="3481505"/>
            <a:ext cx="6477000" cy="3323987"/>
          </a:xfrm>
          <a:prstGeom prst="rect">
            <a:avLst/>
          </a:prstGeom>
        </p:spPr>
        <p:txBody>
          <a:bodyPr wrap="square">
            <a:spAutoFit/>
          </a:bodyPr>
          <a:lstStyle/>
          <a:p>
            <a:r>
              <a:rPr lang="en-US" sz="3000" dirty="0">
                <a:latin typeface="Montserrat" charset="-52"/>
              </a:rPr>
              <a:t>The Resurrection of Christ (Easter) is the most important Christian holiday, established in memory of the Resurrection of Jesus Christ from the dead. It symbolizes the victory of life over death</a:t>
            </a:r>
            <a:endParaRPr lang="ru-RU" sz="3000" dirty="0">
              <a:latin typeface="Montserrat" charset="-52"/>
            </a:endParaRPr>
          </a:p>
        </p:txBody>
      </p:sp>
    </p:spTree>
    <p:extLst>
      <p:ext uri="{BB962C8B-B14F-4D97-AF65-F5344CB8AC3E}">
        <p14:creationId xmlns:p14="http://schemas.microsoft.com/office/powerpoint/2010/main" val="319393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blip>
          <a:srcRect/>
          <a:stretch>
            <a:fillRect/>
          </a:stretch>
        </p:blipFill>
        <p:spPr>
          <a:xfrm>
            <a:off x="-2868523" y="2438918"/>
            <a:ext cx="10541077" cy="10522453"/>
          </a:xfrm>
          <a:prstGeom prst="rect">
            <a:avLst/>
          </a:prstGeom>
        </p:spPr>
      </p:pic>
      <p:pic>
        <p:nvPicPr>
          <p:cNvPr id="3" name="Picture 3"/>
          <p:cNvPicPr>
            <a:picLocks noChangeAspect="1"/>
          </p:cNvPicPr>
          <p:nvPr/>
        </p:nvPicPr>
        <p:blipFill>
          <a:blip r:embed="rId3"/>
          <a:srcRect/>
          <a:stretch>
            <a:fillRect/>
          </a:stretch>
        </p:blipFill>
        <p:spPr>
          <a:xfrm>
            <a:off x="-3463659" y="-599139"/>
            <a:ext cx="5865675" cy="5231058"/>
          </a:xfrm>
          <a:prstGeom prst="rect">
            <a:avLst/>
          </a:prstGeom>
        </p:spPr>
      </p:pic>
      <p:sp>
        <p:nvSpPr>
          <p:cNvPr id="4" name="Freeform 4"/>
          <p:cNvSpPr/>
          <p:nvPr/>
        </p:nvSpPr>
        <p:spPr>
          <a:xfrm>
            <a:off x="7236896" y="1802699"/>
            <a:ext cx="10022404" cy="6681602"/>
          </a:xfrm>
          <a:custGeom>
            <a:avLst/>
            <a:gdLst/>
            <a:ahLst/>
            <a:cxnLst/>
            <a:rect l="l" t="t" r="r" b="b"/>
            <a:pathLst>
              <a:path w="10022404" h="6681602">
                <a:moveTo>
                  <a:pt x="0" y="0"/>
                </a:moveTo>
                <a:lnTo>
                  <a:pt x="10022404" y="0"/>
                </a:lnTo>
                <a:lnTo>
                  <a:pt x="10022404" y="6681602"/>
                </a:lnTo>
                <a:lnTo>
                  <a:pt x="0" y="6681602"/>
                </a:lnTo>
                <a:lnTo>
                  <a:pt x="0" y="0"/>
                </a:lnTo>
                <a:close/>
              </a:path>
            </a:pathLst>
          </a:custGeom>
          <a:blipFill>
            <a:blip r:embed="rId4"/>
            <a:stretch>
              <a:fillRect/>
            </a:stretch>
          </a:blipFill>
        </p:spPr>
      </p:sp>
      <p:sp>
        <p:nvSpPr>
          <p:cNvPr id="5" name="Прямоугольник 4"/>
          <p:cNvSpPr/>
          <p:nvPr/>
        </p:nvSpPr>
        <p:spPr>
          <a:xfrm>
            <a:off x="304800" y="3250674"/>
            <a:ext cx="6705600" cy="3785652"/>
          </a:xfrm>
          <a:prstGeom prst="rect">
            <a:avLst/>
          </a:prstGeom>
        </p:spPr>
        <p:txBody>
          <a:bodyPr wrap="square">
            <a:spAutoFit/>
          </a:bodyPr>
          <a:lstStyle/>
          <a:p>
            <a:r>
              <a:rPr lang="en-US" sz="3000" dirty="0" err="1">
                <a:latin typeface="Montserrat" charset="-52"/>
              </a:rPr>
              <a:t>Radonitsa</a:t>
            </a:r>
            <a:r>
              <a:rPr lang="en-US" sz="3000" dirty="0">
                <a:latin typeface="Montserrat" charset="-52"/>
              </a:rPr>
              <a:t> is a centuries—old tradition inherited from our ancestors. On memorial days, there is a peak attendance of graves and Easter is celebrated for the dead. The essence of </a:t>
            </a:r>
            <a:r>
              <a:rPr lang="en-US" sz="3000" dirty="0" err="1">
                <a:latin typeface="Montserrat" charset="-52"/>
              </a:rPr>
              <a:t>Radonitsa</a:t>
            </a:r>
            <a:r>
              <a:rPr lang="en-US" sz="3000" dirty="0">
                <a:latin typeface="Montserrat" charset="-52"/>
              </a:rPr>
              <a:t> lies in the rite of reverence for the dead.</a:t>
            </a:r>
            <a:endParaRPr lang="ru-RU" sz="3000" dirty="0">
              <a:latin typeface="Montserrat" charset="-5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p:nvPr/>
        </p:nvGrpSpPr>
        <p:grpSpPr>
          <a:xfrm>
            <a:off x="9809000" y="2776259"/>
            <a:ext cx="6907145" cy="868440"/>
            <a:chOff x="0" y="0"/>
            <a:chExt cx="9209527" cy="1157920"/>
          </a:xfrm>
        </p:grpSpPr>
        <p:sp>
          <p:nvSpPr>
            <p:cNvPr id="3" name="Freeform 3"/>
            <p:cNvSpPr/>
            <p:nvPr/>
          </p:nvSpPr>
          <p:spPr>
            <a:xfrm>
              <a:off x="0" y="0"/>
              <a:ext cx="1124235" cy="1157920"/>
            </a:xfrm>
            <a:custGeom>
              <a:avLst/>
              <a:gdLst/>
              <a:ahLst/>
              <a:cxnLst/>
              <a:rect l="l" t="t" r="r" b="b"/>
              <a:pathLst>
                <a:path w="1124235" h="1157920">
                  <a:moveTo>
                    <a:pt x="0" y="0"/>
                  </a:moveTo>
                  <a:lnTo>
                    <a:pt x="1124235" y="0"/>
                  </a:lnTo>
                  <a:lnTo>
                    <a:pt x="1124235" y="1157920"/>
                  </a:lnTo>
                  <a:lnTo>
                    <a:pt x="0" y="11579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1634311" y="232884"/>
              <a:ext cx="7575216" cy="718145"/>
            </a:xfrm>
            <a:prstGeom prst="rect">
              <a:avLst/>
            </a:prstGeom>
          </p:spPr>
          <p:txBody>
            <a:bodyPr lIns="0" tIns="0" rIns="0" bIns="0" rtlCol="0" anchor="t">
              <a:spAutoFit/>
            </a:bodyPr>
            <a:lstStyle/>
            <a:p>
              <a:pPr algn="l">
                <a:lnSpc>
                  <a:spcPts val="4199"/>
                </a:lnSpc>
              </a:pPr>
              <a:r>
                <a:rPr lang="en-US" sz="2999" dirty="0">
                  <a:solidFill>
                    <a:srgbClr val="2B2B2B"/>
                  </a:solidFill>
                  <a:latin typeface="Montserrat" charset="-52"/>
                  <a:cs typeface="Times New Roman" pitchFamily="18" charset="0"/>
                </a:rPr>
                <a:t>Victory Day</a:t>
              </a:r>
            </a:p>
          </p:txBody>
        </p:sp>
        <p:sp>
          <p:nvSpPr>
            <p:cNvPr id="5" name="TextBox 5"/>
            <p:cNvSpPr txBox="1"/>
            <p:nvPr/>
          </p:nvSpPr>
          <p:spPr>
            <a:xfrm>
              <a:off x="351305" y="408992"/>
              <a:ext cx="421625" cy="311362"/>
            </a:xfrm>
            <a:prstGeom prst="rect">
              <a:avLst/>
            </a:prstGeom>
          </p:spPr>
          <p:txBody>
            <a:bodyPr lIns="0" tIns="0" rIns="0" bIns="0" rtlCol="0" anchor="t">
              <a:spAutoFit/>
            </a:bodyPr>
            <a:lstStyle/>
            <a:p>
              <a:pPr algn="ctr">
                <a:lnSpc>
                  <a:spcPts val="1960"/>
                </a:lnSpc>
              </a:pPr>
              <a:r>
                <a:rPr lang="en-US" sz="1400">
                  <a:solidFill>
                    <a:srgbClr val="2B2B2B"/>
                  </a:solidFill>
                  <a:latin typeface="Montserrat Medium"/>
                </a:rPr>
                <a:t>1</a:t>
              </a:r>
            </a:p>
          </p:txBody>
        </p:sp>
      </p:grpSp>
      <p:grpSp>
        <p:nvGrpSpPr>
          <p:cNvPr id="6" name="Group 6"/>
          <p:cNvGrpSpPr/>
          <p:nvPr/>
        </p:nvGrpSpPr>
        <p:grpSpPr>
          <a:xfrm>
            <a:off x="9809000" y="5107781"/>
            <a:ext cx="6907145" cy="1479590"/>
            <a:chOff x="0" y="-47625"/>
            <a:chExt cx="9209527" cy="1972786"/>
          </a:xfrm>
        </p:grpSpPr>
        <p:sp>
          <p:nvSpPr>
            <p:cNvPr id="7" name="TextBox 7"/>
            <p:cNvSpPr txBox="1"/>
            <p:nvPr/>
          </p:nvSpPr>
          <p:spPr>
            <a:xfrm>
              <a:off x="1634311" y="-47625"/>
              <a:ext cx="7575216" cy="665311"/>
            </a:xfrm>
            <a:prstGeom prst="rect">
              <a:avLst/>
            </a:prstGeom>
          </p:spPr>
          <p:txBody>
            <a:bodyPr lIns="0" tIns="0" rIns="0" bIns="0" rtlCol="0" anchor="t">
              <a:spAutoFit/>
            </a:bodyPr>
            <a:lstStyle/>
            <a:p>
              <a:pPr algn="l">
                <a:lnSpc>
                  <a:spcPts val="4199"/>
                </a:lnSpc>
              </a:pPr>
              <a:endParaRPr lang="en-US" sz="2999" dirty="0">
                <a:solidFill>
                  <a:srgbClr val="2B2B2B"/>
                </a:solidFill>
                <a:latin typeface="Montserrat"/>
                <a:hlinkClick r:id="rId5" action="ppaction://hlinksldjump"/>
              </a:endParaRPr>
            </a:p>
          </p:txBody>
        </p:sp>
        <p:sp>
          <p:nvSpPr>
            <p:cNvPr id="8" name="Freeform 8"/>
            <p:cNvSpPr/>
            <p:nvPr/>
          </p:nvSpPr>
          <p:spPr>
            <a:xfrm>
              <a:off x="0" y="7672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9"/>
            <p:cNvSpPr txBox="1"/>
            <p:nvPr/>
          </p:nvSpPr>
          <p:spPr>
            <a:xfrm>
              <a:off x="351305" y="1176232"/>
              <a:ext cx="421625" cy="311362"/>
            </a:xfrm>
            <a:prstGeom prst="rect">
              <a:avLst/>
            </a:prstGeom>
          </p:spPr>
          <p:txBody>
            <a:bodyPr lIns="0" tIns="0" rIns="0" bIns="0" rtlCol="0" anchor="t">
              <a:spAutoFit/>
            </a:bodyPr>
            <a:lstStyle/>
            <a:p>
              <a:pPr algn="ctr">
                <a:lnSpc>
                  <a:spcPts val="1960"/>
                </a:lnSpc>
              </a:pPr>
              <a:r>
                <a:rPr lang="en-US" sz="1400">
                  <a:solidFill>
                    <a:srgbClr val="2B2B2B"/>
                  </a:solidFill>
                  <a:latin typeface="Montserrat Medium"/>
                </a:rPr>
                <a:t>2</a:t>
              </a:r>
            </a:p>
          </p:txBody>
        </p:sp>
      </p:grpSp>
      <p:sp>
        <p:nvSpPr>
          <p:cNvPr id="10" name="Freeform 10"/>
          <p:cNvSpPr/>
          <p:nvPr/>
        </p:nvSpPr>
        <p:spPr>
          <a:xfrm>
            <a:off x="-1243529" y="3210479"/>
            <a:ext cx="7815435" cy="7076521"/>
          </a:xfrm>
          <a:custGeom>
            <a:avLst/>
            <a:gdLst/>
            <a:ahLst/>
            <a:cxnLst/>
            <a:rect l="l" t="t" r="r" b="b"/>
            <a:pathLst>
              <a:path w="7815435" h="7076521">
                <a:moveTo>
                  <a:pt x="0" y="0"/>
                </a:moveTo>
                <a:lnTo>
                  <a:pt x="7815435" y="0"/>
                </a:lnTo>
                <a:lnTo>
                  <a:pt x="7815435" y="7076521"/>
                </a:lnTo>
                <a:lnTo>
                  <a:pt x="0" y="70765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243529" y="6748740"/>
            <a:ext cx="4609246" cy="4114800"/>
          </a:xfrm>
          <a:custGeom>
            <a:avLst/>
            <a:gdLst/>
            <a:ahLst/>
            <a:cxnLst/>
            <a:rect l="l" t="t" r="r" b="b"/>
            <a:pathLst>
              <a:path w="4609246" h="4114800">
                <a:moveTo>
                  <a:pt x="0" y="0"/>
                </a:moveTo>
                <a:lnTo>
                  <a:pt x="4609247" y="0"/>
                </a:lnTo>
                <a:lnTo>
                  <a:pt x="460924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1028700" y="3736649"/>
            <a:ext cx="6780460" cy="2114550"/>
          </a:xfrm>
          <a:prstGeom prst="rect">
            <a:avLst/>
          </a:prstGeom>
        </p:spPr>
        <p:txBody>
          <a:bodyPr lIns="0" tIns="0" rIns="0" bIns="0" rtlCol="0" anchor="t">
            <a:spAutoFit/>
          </a:bodyPr>
          <a:lstStyle/>
          <a:p>
            <a:pPr algn="l">
              <a:lnSpc>
                <a:spcPts val="8399"/>
              </a:lnSpc>
            </a:pPr>
            <a:r>
              <a:rPr lang="en-US" sz="6999" dirty="0">
                <a:solidFill>
                  <a:srgbClr val="2B2B2B"/>
                </a:solidFill>
                <a:latin typeface="Montserrat"/>
              </a:rPr>
              <a:t>Public holiday</a:t>
            </a:r>
          </a:p>
          <a:p>
            <a:pPr marL="0" lvl="0" indent="0" algn="l">
              <a:lnSpc>
                <a:spcPts val="8399"/>
              </a:lnSpc>
              <a:spcBef>
                <a:spcPct val="0"/>
              </a:spcBef>
            </a:pPr>
            <a:r>
              <a:rPr lang="en-US" sz="6999" dirty="0">
                <a:solidFill>
                  <a:srgbClr val="2B2B2B"/>
                </a:solidFill>
                <a:latin typeface="Montserrat"/>
              </a:rPr>
              <a:t>in Belarus</a:t>
            </a:r>
          </a:p>
        </p:txBody>
      </p:sp>
      <p:sp>
        <p:nvSpPr>
          <p:cNvPr id="13" name="Прямоугольник 12"/>
          <p:cNvSpPr/>
          <p:nvPr/>
        </p:nvSpPr>
        <p:spPr>
          <a:xfrm>
            <a:off x="10975101" y="5584643"/>
            <a:ext cx="4572000" cy="2862322"/>
          </a:xfrm>
          <a:prstGeom prst="rect">
            <a:avLst/>
          </a:prstGeom>
        </p:spPr>
        <p:txBody>
          <a:bodyPr wrap="square">
            <a:spAutoFit/>
          </a:bodyPr>
          <a:lstStyle/>
          <a:p>
            <a:r>
              <a:rPr lang="en-US" sz="3000" dirty="0">
                <a:latin typeface="Montserrat" charset="-52"/>
                <a:cs typeface="Times New Roman" pitchFamily="18" charset="0"/>
              </a:rPr>
              <a:t>The Day of the National Flag, the State Emblem and the National Anthem of the Republic of Belarus</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3203220">
            <a:off x="10055853" y="-265970"/>
            <a:ext cx="11814494" cy="12461864"/>
          </a:xfrm>
          <a:prstGeom prst="rect">
            <a:avLst/>
          </a:prstGeom>
        </p:spPr>
      </p:pic>
      <p:pic>
        <p:nvPicPr>
          <p:cNvPr id="3" name="Picture 3"/>
          <p:cNvPicPr>
            <a:picLocks noChangeAspect="1"/>
          </p:cNvPicPr>
          <p:nvPr/>
        </p:nvPicPr>
        <p:blipFill>
          <a:blip r:embed="rId3">
            <a:alphaModFix amt="25000"/>
          </a:blip>
          <a:srcRect/>
          <a:stretch>
            <a:fillRect/>
          </a:stretch>
        </p:blipFill>
        <p:spPr>
          <a:xfrm rot="-5741405">
            <a:off x="8316155" y="8504485"/>
            <a:ext cx="4865516" cy="6168780"/>
          </a:xfrm>
          <a:prstGeom prst="rect">
            <a:avLst/>
          </a:prstGeom>
        </p:spPr>
      </p:pic>
      <p:sp>
        <p:nvSpPr>
          <p:cNvPr id="4" name="Freeform 4"/>
          <p:cNvSpPr/>
          <p:nvPr/>
        </p:nvSpPr>
        <p:spPr>
          <a:xfrm>
            <a:off x="722197" y="594990"/>
            <a:ext cx="8115300" cy="9097020"/>
          </a:xfrm>
          <a:custGeom>
            <a:avLst/>
            <a:gdLst/>
            <a:ahLst/>
            <a:cxnLst/>
            <a:rect l="l" t="t" r="r" b="b"/>
            <a:pathLst>
              <a:path w="8115300" h="9097020">
                <a:moveTo>
                  <a:pt x="0" y="0"/>
                </a:moveTo>
                <a:lnTo>
                  <a:pt x="8115300" y="0"/>
                </a:lnTo>
                <a:lnTo>
                  <a:pt x="8115300" y="9097020"/>
                </a:lnTo>
                <a:lnTo>
                  <a:pt x="0" y="9097020"/>
                </a:lnTo>
                <a:lnTo>
                  <a:pt x="0" y="0"/>
                </a:lnTo>
                <a:close/>
              </a:path>
            </a:pathLst>
          </a:custGeom>
          <a:blipFill>
            <a:blip r:embed="rId4"/>
            <a:stretch>
              <a:fillRect/>
            </a:stretch>
          </a:blipFill>
        </p:spPr>
      </p:sp>
      <p:grpSp>
        <p:nvGrpSpPr>
          <p:cNvPr id="5" name="Group 5"/>
          <p:cNvGrpSpPr/>
          <p:nvPr/>
        </p:nvGrpSpPr>
        <p:grpSpPr>
          <a:xfrm>
            <a:off x="9767941" y="1766348"/>
            <a:ext cx="7491359" cy="7491952"/>
            <a:chOff x="0" y="0"/>
            <a:chExt cx="9988479" cy="9989269"/>
          </a:xfrm>
        </p:grpSpPr>
        <p:sp>
          <p:nvSpPr>
            <p:cNvPr id="6" name="TextBox 6"/>
            <p:cNvSpPr txBox="1"/>
            <p:nvPr/>
          </p:nvSpPr>
          <p:spPr>
            <a:xfrm>
              <a:off x="0" y="-85725"/>
              <a:ext cx="9988479" cy="9111141"/>
            </a:xfrm>
            <a:prstGeom prst="rect">
              <a:avLst/>
            </a:prstGeom>
          </p:spPr>
          <p:txBody>
            <a:bodyPr lIns="0" tIns="0" rIns="0" bIns="0" rtlCol="0" anchor="t">
              <a:spAutoFit/>
            </a:bodyPr>
            <a:lstStyle/>
            <a:p>
              <a:pPr marL="0" lvl="0" indent="0" algn="l">
                <a:lnSpc>
                  <a:spcPts val="5369"/>
                </a:lnSpc>
                <a:spcBef>
                  <a:spcPct val="0"/>
                </a:spcBef>
              </a:pPr>
              <a:r>
                <a:rPr lang="en-US" sz="4474">
                  <a:solidFill>
                    <a:srgbClr val="2B2B2B"/>
                  </a:solidFill>
                  <a:latin typeface="Times New Roman"/>
                </a:rPr>
                <a:t>Victory Day is a celebration of the victory of the Red Army and the Soviet people over Nazi Germany in the Great Patriotic War of 1941-1945. It was established by the Decree of the Presidium of the Supreme Soviet of the USSR on May 8, 1945 and is celebrated annually on May 9.</a:t>
              </a:r>
            </a:p>
          </p:txBody>
        </p:sp>
        <p:sp>
          <p:nvSpPr>
            <p:cNvPr id="7" name="TextBox 7"/>
            <p:cNvSpPr txBox="1"/>
            <p:nvPr/>
          </p:nvSpPr>
          <p:spPr>
            <a:xfrm>
              <a:off x="0" y="9493585"/>
              <a:ext cx="9988479" cy="495685"/>
            </a:xfrm>
            <a:prstGeom prst="rect">
              <a:avLst/>
            </a:prstGeom>
          </p:spPr>
          <p:txBody>
            <a:bodyPr lIns="0" tIns="0" rIns="0" bIns="0" rtlCol="0" anchor="t">
              <a:spAutoFit/>
            </a:bodyPr>
            <a:lstStyle/>
            <a:p>
              <a:pPr marL="0" lvl="0" indent="0" algn="l">
                <a:lnSpc>
                  <a:spcPts val="3193"/>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a:off x="-4810715" y="2950641"/>
            <a:ext cx="9621431" cy="9789932"/>
          </a:xfrm>
          <a:prstGeom prst="rect">
            <a:avLst/>
          </a:prstGeom>
        </p:spPr>
      </p:pic>
      <p:pic>
        <p:nvPicPr>
          <p:cNvPr id="3" name="Picture 3"/>
          <p:cNvPicPr>
            <a:picLocks noChangeAspect="1"/>
          </p:cNvPicPr>
          <p:nvPr/>
        </p:nvPicPr>
        <p:blipFill>
          <a:blip r:embed="rId3">
            <a:alphaModFix amt="50000"/>
          </a:blip>
          <a:srcRect/>
          <a:stretch>
            <a:fillRect/>
          </a:stretch>
        </p:blipFill>
        <p:spPr>
          <a:xfrm rot="9720163">
            <a:off x="12600387" y="-3298660"/>
            <a:ext cx="8670039" cy="8654721"/>
          </a:xfrm>
          <a:prstGeom prst="rect">
            <a:avLst/>
          </a:prstGeom>
        </p:spPr>
      </p:pic>
      <p:sp>
        <p:nvSpPr>
          <p:cNvPr id="4" name="Freeform 4"/>
          <p:cNvSpPr/>
          <p:nvPr/>
        </p:nvSpPr>
        <p:spPr>
          <a:xfrm>
            <a:off x="580584" y="2629618"/>
            <a:ext cx="8460263" cy="5607761"/>
          </a:xfrm>
          <a:custGeom>
            <a:avLst/>
            <a:gdLst/>
            <a:ahLst/>
            <a:cxnLst/>
            <a:rect l="l" t="t" r="r" b="b"/>
            <a:pathLst>
              <a:path w="8460263" h="5607761">
                <a:moveTo>
                  <a:pt x="0" y="0"/>
                </a:moveTo>
                <a:lnTo>
                  <a:pt x="8460263" y="0"/>
                </a:lnTo>
                <a:lnTo>
                  <a:pt x="8460263" y="5607761"/>
                </a:lnTo>
                <a:lnTo>
                  <a:pt x="0" y="5607761"/>
                </a:lnTo>
                <a:lnTo>
                  <a:pt x="0" y="0"/>
                </a:lnTo>
                <a:close/>
              </a:path>
            </a:pathLst>
          </a:custGeom>
          <a:blipFill>
            <a:blip r:embed="rId4"/>
            <a:stretch>
              <a:fillRect/>
            </a:stretch>
          </a:blipFill>
        </p:spPr>
      </p:sp>
      <p:sp>
        <p:nvSpPr>
          <p:cNvPr id="5" name="TextBox 5"/>
          <p:cNvSpPr txBox="1"/>
          <p:nvPr/>
        </p:nvSpPr>
        <p:spPr>
          <a:xfrm>
            <a:off x="9488963" y="2562943"/>
            <a:ext cx="6002448" cy="59810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Montserrat"/>
              </a:rPr>
              <a:t>The flag, coat of arms and anthem embody the independence and sovereignty of the Republic of Belarus, as well as a kind of link between the past, present and future of our country. It is celebrated on the second Sunday of the month.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05099"/>
            <a:ext cx="7821613" cy="707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67245"/>
            <a:ext cx="46148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6"/>
          <p:cNvGrpSpPr/>
          <p:nvPr/>
        </p:nvGrpSpPr>
        <p:grpSpPr>
          <a:xfrm>
            <a:off x="9347915" y="4779606"/>
            <a:ext cx="6907145" cy="1479590"/>
            <a:chOff x="0" y="-47625"/>
            <a:chExt cx="9209527" cy="1972786"/>
          </a:xfrm>
        </p:grpSpPr>
        <p:sp>
          <p:nvSpPr>
            <p:cNvPr id="7" name="TextBox 7"/>
            <p:cNvSpPr txBox="1"/>
            <p:nvPr/>
          </p:nvSpPr>
          <p:spPr>
            <a:xfrm>
              <a:off x="1634311" y="-47625"/>
              <a:ext cx="7575216" cy="665396"/>
            </a:xfrm>
            <a:prstGeom prst="rect">
              <a:avLst/>
            </a:prstGeom>
          </p:spPr>
          <p:txBody>
            <a:bodyPr lIns="0" tIns="0" rIns="0" bIns="0" rtlCol="0" anchor="t">
              <a:spAutoFit/>
            </a:bodyPr>
            <a:lstStyle/>
            <a:p>
              <a:pPr algn="l">
                <a:lnSpc>
                  <a:spcPts val="4199"/>
                </a:lnSpc>
              </a:pPr>
              <a:endParaRPr lang="en-US" sz="3000" dirty="0">
                <a:solidFill>
                  <a:srgbClr val="2B2B2B"/>
                </a:solidFill>
                <a:latin typeface="Montserrat" charset="-52"/>
                <a:hlinkClick r:id="rId4" action="ppaction://hlinksldjump"/>
              </a:endParaRPr>
            </a:p>
          </p:txBody>
        </p:sp>
        <p:sp>
          <p:nvSpPr>
            <p:cNvPr id="8" name="Freeform 8"/>
            <p:cNvSpPr/>
            <p:nvPr/>
          </p:nvSpPr>
          <p:spPr>
            <a:xfrm>
              <a:off x="0" y="7672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351305" y="1176232"/>
              <a:ext cx="421625" cy="383268"/>
            </a:xfrm>
            <a:prstGeom prst="rect">
              <a:avLst/>
            </a:prstGeom>
          </p:spPr>
          <p:txBody>
            <a:bodyPr lIns="0" tIns="0" rIns="0" bIns="0" rtlCol="0" anchor="t">
              <a:spAutoFit/>
            </a:bodyPr>
            <a:lstStyle/>
            <a:p>
              <a:pPr algn="ctr">
                <a:lnSpc>
                  <a:spcPts val="1960"/>
                </a:lnSpc>
              </a:pPr>
              <a:r>
                <a:rPr lang="en-US" sz="3000">
                  <a:solidFill>
                    <a:srgbClr val="2B2B2B"/>
                  </a:solidFill>
                  <a:latin typeface="Montserrat" charset="-52"/>
                </a:rPr>
                <a:t>2</a:t>
              </a:r>
            </a:p>
          </p:txBody>
        </p:sp>
      </p:grpSp>
      <p:sp>
        <p:nvSpPr>
          <p:cNvPr id="10" name="Freeform 3"/>
          <p:cNvSpPr/>
          <p:nvPr/>
        </p:nvSpPr>
        <p:spPr>
          <a:xfrm>
            <a:off x="9340649" y="2978480"/>
            <a:ext cx="843176" cy="868440"/>
          </a:xfrm>
          <a:custGeom>
            <a:avLst/>
            <a:gdLst/>
            <a:ahLst/>
            <a:cxnLst/>
            <a:rect l="l" t="t" r="r" b="b"/>
            <a:pathLst>
              <a:path w="1124235" h="1157920">
                <a:moveTo>
                  <a:pt x="0" y="0"/>
                </a:moveTo>
                <a:lnTo>
                  <a:pt x="1124235" y="0"/>
                </a:lnTo>
                <a:lnTo>
                  <a:pt x="1124235" y="1157920"/>
                </a:lnTo>
                <a:lnTo>
                  <a:pt x="0" y="11579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TextBox 2"/>
          <p:cNvSpPr txBox="1"/>
          <p:nvPr/>
        </p:nvSpPr>
        <p:spPr>
          <a:xfrm>
            <a:off x="9611394" y="3251367"/>
            <a:ext cx="324128" cy="1015663"/>
          </a:xfrm>
          <a:prstGeom prst="rect">
            <a:avLst/>
          </a:prstGeom>
          <a:noFill/>
        </p:spPr>
        <p:txBody>
          <a:bodyPr wrap="none" rtlCol="0">
            <a:spAutoFit/>
          </a:bodyPr>
          <a:lstStyle/>
          <a:p>
            <a:r>
              <a:rPr lang="en-US" sz="3000" dirty="0" smtClean="0">
                <a:latin typeface="Montserrat" charset="-52"/>
              </a:rPr>
              <a:t>1</a:t>
            </a:r>
          </a:p>
          <a:p>
            <a:endParaRPr lang="ru-RU" sz="3000" dirty="0">
              <a:latin typeface="Montserrat" charset="-52"/>
            </a:endParaRPr>
          </a:p>
        </p:txBody>
      </p:sp>
      <p:sp>
        <p:nvSpPr>
          <p:cNvPr id="2" name="Прямоугольник 1"/>
          <p:cNvSpPr/>
          <p:nvPr/>
        </p:nvSpPr>
        <p:spPr>
          <a:xfrm>
            <a:off x="1219200" y="3684252"/>
            <a:ext cx="7391400" cy="2246769"/>
          </a:xfrm>
          <a:prstGeom prst="rect">
            <a:avLst/>
          </a:prstGeom>
        </p:spPr>
        <p:txBody>
          <a:bodyPr wrap="square">
            <a:spAutoFit/>
          </a:bodyPr>
          <a:lstStyle/>
          <a:p>
            <a:r>
              <a:rPr lang="en-US" sz="7000" dirty="0" smtClean="0">
                <a:latin typeface="Montserrat" charset="-52"/>
              </a:rPr>
              <a:t>International </a:t>
            </a:r>
            <a:r>
              <a:rPr lang="en-US" sz="7000" dirty="0">
                <a:latin typeface="Montserrat" charset="-52"/>
              </a:rPr>
              <a:t>holidays</a:t>
            </a:r>
            <a:endParaRPr lang="ru-RU" sz="7000" dirty="0">
              <a:latin typeface="Montserrat" charset="-52"/>
            </a:endParaRPr>
          </a:p>
        </p:txBody>
      </p:sp>
      <p:sp>
        <p:nvSpPr>
          <p:cNvPr id="11" name="Freeform 3"/>
          <p:cNvSpPr/>
          <p:nvPr/>
        </p:nvSpPr>
        <p:spPr>
          <a:xfrm>
            <a:off x="9340649" y="7277100"/>
            <a:ext cx="843176" cy="868440"/>
          </a:xfrm>
          <a:custGeom>
            <a:avLst/>
            <a:gdLst/>
            <a:ahLst/>
            <a:cxnLst/>
            <a:rect l="l" t="t" r="r" b="b"/>
            <a:pathLst>
              <a:path w="1124235" h="1157920">
                <a:moveTo>
                  <a:pt x="0" y="0"/>
                </a:moveTo>
                <a:lnTo>
                  <a:pt x="1124235" y="0"/>
                </a:lnTo>
                <a:lnTo>
                  <a:pt x="1124235" y="1157920"/>
                </a:lnTo>
                <a:lnTo>
                  <a:pt x="0" y="11579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TextBox 3"/>
          <p:cNvSpPr txBox="1"/>
          <p:nvPr/>
        </p:nvSpPr>
        <p:spPr>
          <a:xfrm>
            <a:off x="9625927" y="7508963"/>
            <a:ext cx="401072" cy="1015663"/>
          </a:xfrm>
          <a:prstGeom prst="rect">
            <a:avLst/>
          </a:prstGeom>
          <a:noFill/>
        </p:spPr>
        <p:txBody>
          <a:bodyPr wrap="none" rtlCol="0">
            <a:spAutoFit/>
          </a:bodyPr>
          <a:lstStyle/>
          <a:p>
            <a:r>
              <a:rPr lang="en-US" sz="3000" dirty="0" smtClean="0">
                <a:latin typeface="Montserrat" charset="-52"/>
              </a:rPr>
              <a:t>3</a:t>
            </a:r>
          </a:p>
          <a:p>
            <a:endParaRPr lang="ru-RU" sz="3000" dirty="0">
              <a:latin typeface="Montserrat" charset="-52"/>
            </a:endParaRPr>
          </a:p>
        </p:txBody>
      </p:sp>
      <p:sp>
        <p:nvSpPr>
          <p:cNvPr id="5" name="TextBox 4"/>
          <p:cNvSpPr txBox="1"/>
          <p:nvPr/>
        </p:nvSpPr>
        <p:spPr>
          <a:xfrm>
            <a:off x="10363200" y="7308982"/>
            <a:ext cx="2667000" cy="1015663"/>
          </a:xfrm>
          <a:prstGeom prst="rect">
            <a:avLst/>
          </a:prstGeom>
          <a:noFill/>
        </p:spPr>
        <p:txBody>
          <a:bodyPr wrap="square" rtlCol="0">
            <a:spAutoFit/>
          </a:bodyPr>
          <a:lstStyle/>
          <a:p>
            <a:r>
              <a:rPr lang="en-US" sz="3000" dirty="0">
                <a:latin typeface="Montserrat" charset="-52"/>
              </a:rPr>
              <a:t>International Family Day</a:t>
            </a:r>
            <a:endParaRPr lang="ru-RU" sz="3000" dirty="0">
              <a:latin typeface="Montserrat" charset="-52"/>
            </a:endParaRPr>
          </a:p>
        </p:txBody>
      </p:sp>
      <p:sp>
        <p:nvSpPr>
          <p:cNvPr id="12" name="TextBox 11"/>
          <p:cNvSpPr txBox="1"/>
          <p:nvPr/>
        </p:nvSpPr>
        <p:spPr>
          <a:xfrm>
            <a:off x="10353004" y="5455686"/>
            <a:ext cx="3084499" cy="1015663"/>
          </a:xfrm>
          <a:prstGeom prst="rect">
            <a:avLst/>
          </a:prstGeom>
          <a:noFill/>
        </p:spPr>
        <p:txBody>
          <a:bodyPr wrap="none" rtlCol="0">
            <a:spAutoFit/>
          </a:bodyPr>
          <a:lstStyle/>
          <a:p>
            <a:r>
              <a:rPr lang="en-US" sz="3000" dirty="0">
                <a:latin typeface="Montserrat" charset="-52"/>
              </a:rPr>
              <a:t>World Sun </a:t>
            </a:r>
            <a:r>
              <a:rPr lang="en-US" sz="3000" dirty="0" smtClean="0">
                <a:latin typeface="Montserrat" charset="-52"/>
              </a:rPr>
              <a:t>Day</a:t>
            </a:r>
          </a:p>
          <a:p>
            <a:endParaRPr lang="ru-RU" sz="3000" dirty="0">
              <a:latin typeface="Montserrat" charset="-52"/>
            </a:endParaRPr>
          </a:p>
        </p:txBody>
      </p:sp>
      <p:sp>
        <p:nvSpPr>
          <p:cNvPr id="13" name="TextBox 12"/>
          <p:cNvSpPr txBox="1"/>
          <p:nvPr/>
        </p:nvSpPr>
        <p:spPr>
          <a:xfrm>
            <a:off x="10363200" y="3232693"/>
            <a:ext cx="4379725" cy="553998"/>
          </a:xfrm>
          <a:prstGeom prst="rect">
            <a:avLst/>
          </a:prstGeom>
          <a:noFill/>
        </p:spPr>
        <p:txBody>
          <a:bodyPr wrap="none" rtlCol="0">
            <a:spAutoFit/>
          </a:bodyPr>
          <a:lstStyle/>
          <a:p>
            <a:r>
              <a:rPr lang="en-US" sz="3000" dirty="0">
                <a:latin typeface="Montserrat" charset="-52"/>
              </a:rPr>
              <a:t>Spring and Labor Day</a:t>
            </a:r>
            <a:endParaRPr lang="ru-RU" sz="3000" dirty="0">
              <a:latin typeface="Montserrat" charset="-52"/>
            </a:endParaRPr>
          </a:p>
        </p:txBody>
      </p:sp>
    </p:spTree>
    <p:extLst>
      <p:ext uri="{BB962C8B-B14F-4D97-AF65-F5344CB8AC3E}">
        <p14:creationId xmlns:p14="http://schemas.microsoft.com/office/powerpoint/2010/main" val="15670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rot="-9421617">
            <a:off x="-5066967" y="-3031723"/>
            <a:ext cx="12061664" cy="13464670"/>
          </a:xfrm>
          <a:prstGeom prst="rect">
            <a:avLst/>
          </a:prstGeom>
        </p:spPr>
      </p:pic>
      <p:sp>
        <p:nvSpPr>
          <p:cNvPr id="3" name="Freeform 3"/>
          <p:cNvSpPr/>
          <p:nvPr/>
        </p:nvSpPr>
        <p:spPr>
          <a:xfrm>
            <a:off x="8486935" y="1948257"/>
            <a:ext cx="9190813" cy="6390487"/>
          </a:xfrm>
          <a:custGeom>
            <a:avLst/>
            <a:gdLst/>
            <a:ahLst/>
            <a:cxnLst/>
            <a:rect l="l" t="t" r="r" b="b"/>
            <a:pathLst>
              <a:path w="9190813" h="6390487">
                <a:moveTo>
                  <a:pt x="0" y="0"/>
                </a:moveTo>
                <a:lnTo>
                  <a:pt x="9190812" y="0"/>
                </a:lnTo>
                <a:lnTo>
                  <a:pt x="9190812" y="6390486"/>
                </a:lnTo>
                <a:lnTo>
                  <a:pt x="0" y="6390486"/>
                </a:lnTo>
                <a:lnTo>
                  <a:pt x="0" y="0"/>
                </a:lnTo>
                <a:close/>
              </a:path>
            </a:pathLst>
          </a:custGeom>
          <a:blipFill>
            <a:blip r:embed="rId3"/>
            <a:stretch>
              <a:fillRect/>
            </a:stretch>
          </a:blipFill>
        </p:spPr>
      </p:sp>
      <p:sp>
        <p:nvSpPr>
          <p:cNvPr id="5" name="Прямоугольник 4"/>
          <p:cNvSpPr/>
          <p:nvPr/>
        </p:nvSpPr>
        <p:spPr>
          <a:xfrm>
            <a:off x="762000" y="3712339"/>
            <a:ext cx="7162800" cy="2862322"/>
          </a:xfrm>
          <a:prstGeom prst="rect">
            <a:avLst/>
          </a:prstGeom>
        </p:spPr>
        <p:txBody>
          <a:bodyPr wrap="square">
            <a:spAutoFit/>
          </a:bodyPr>
          <a:lstStyle/>
          <a:p>
            <a:r>
              <a:rPr lang="en-US" sz="3000" dirty="0">
                <a:latin typeface="Montserrat" charset="-52"/>
              </a:rPr>
              <a:t>For a long time, May 1 was celebrated as the Day of International Solidarity of Workers of All Countries. The holiday celebrates creative work, is a symbol of solidarity and social responsibility</a:t>
            </a:r>
            <a:endParaRPr lang="ru-RU" sz="3000" dirty="0">
              <a:latin typeface="Montserrat" charset="-5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alphaModFix amt="50000"/>
          </a:blip>
          <a:srcRect/>
          <a:stretch>
            <a:fillRect/>
          </a:stretch>
        </p:blipFill>
        <p:spPr>
          <a:xfrm>
            <a:off x="-2133600" y="2095500"/>
            <a:ext cx="10541077" cy="10522453"/>
          </a:xfrm>
          <a:prstGeom prst="rect">
            <a:avLst/>
          </a:prstGeom>
        </p:spPr>
      </p:pic>
      <p:pic>
        <p:nvPicPr>
          <p:cNvPr id="5" name="Picture 4"/>
          <p:cNvPicPr>
            <a:picLocks noChangeAspect="1"/>
          </p:cNvPicPr>
          <p:nvPr/>
        </p:nvPicPr>
        <p:blipFill>
          <a:blip r:embed="rId3">
            <a:alphaModFix amt="25000"/>
          </a:blip>
          <a:srcRect/>
          <a:stretch>
            <a:fillRect/>
          </a:stretch>
        </p:blipFill>
        <p:spPr>
          <a:xfrm rot="-1644077" flipH="1">
            <a:off x="-1568882" y="5858466"/>
            <a:ext cx="5168562" cy="5773488"/>
          </a:xfrm>
          <a:prstGeom prst="rect">
            <a:avLst/>
          </a:prstGeom>
        </p:spPr>
      </p:pic>
      <p:pic>
        <p:nvPicPr>
          <p:cNvPr id="6" name="Picture 2" descr="3 мая – Всемирный день Солнца | День в календаре | Музей истории  университета | Музеи | Об университете | Университет | Гродненский  государственный медицинский университ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1485900"/>
            <a:ext cx="6705599" cy="67056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524000" y="3569123"/>
            <a:ext cx="7772286" cy="3323987"/>
          </a:xfrm>
          <a:prstGeom prst="rect">
            <a:avLst/>
          </a:prstGeom>
        </p:spPr>
        <p:txBody>
          <a:bodyPr wrap="square">
            <a:spAutoFit/>
          </a:bodyPr>
          <a:lstStyle/>
          <a:p>
            <a:r>
              <a:rPr lang="en-US" sz="3000" dirty="0">
                <a:latin typeface="Montserrat" charset="-52"/>
              </a:rPr>
              <a:t>The holiday was established in 1994 to draw public attention to the possibility of active use of a natural energy source – solar energy. Sunlight improves our mood, well-being and general condition. Most people feel happier on sunny days.</a:t>
            </a:r>
            <a:endParaRPr lang="ru-RU" sz="3000" dirty="0">
              <a:latin typeface="Montserrat" charset="-5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a:off x="-2036776" y="1297546"/>
            <a:ext cx="19770751" cy="18262535"/>
          </a:xfrm>
          <a:prstGeom prst="rect">
            <a:avLst/>
          </a:prstGeom>
        </p:spPr>
      </p:pic>
      <p:pic>
        <p:nvPicPr>
          <p:cNvPr id="3" name="Picture 3"/>
          <p:cNvPicPr>
            <a:picLocks noChangeAspect="1"/>
          </p:cNvPicPr>
          <p:nvPr/>
        </p:nvPicPr>
        <p:blipFill>
          <a:blip r:embed="rId3">
            <a:alphaModFix amt="25000"/>
          </a:blip>
          <a:srcRect/>
          <a:stretch>
            <a:fillRect/>
          </a:stretch>
        </p:blipFill>
        <p:spPr>
          <a:xfrm rot="-3982960">
            <a:off x="13745551" y="-3705176"/>
            <a:ext cx="5352514" cy="7410352"/>
          </a:xfrm>
          <a:prstGeom prst="rect">
            <a:avLst/>
          </a:prstGeom>
        </p:spPr>
      </p:pic>
      <p:pic>
        <p:nvPicPr>
          <p:cNvPr id="4" name="Picture 4"/>
          <p:cNvPicPr>
            <a:picLocks noChangeAspect="1"/>
          </p:cNvPicPr>
          <p:nvPr/>
        </p:nvPicPr>
        <p:blipFill>
          <a:blip r:embed="rId4">
            <a:alphaModFix amt="25000"/>
          </a:blip>
          <a:srcRect/>
          <a:stretch>
            <a:fillRect/>
          </a:stretch>
        </p:blipFill>
        <p:spPr>
          <a:xfrm rot="-1644077">
            <a:off x="16162301" y="-1063836"/>
            <a:ext cx="5468057" cy="6108036"/>
          </a:xfrm>
          <a:prstGeom prst="rect">
            <a:avLst/>
          </a:prstGeom>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1556321"/>
            <a:ext cx="8870450" cy="554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Международный день семьи | Краеведческий музей"/>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81875" b="97813" l="9961" r="92383">
                        <a14:foregroundMark x1="17383" y1="84063" x2="14258" y2="91250"/>
                        <a14:foregroundMark x1="14258" y1="92188" x2="86914" y2="91563"/>
                        <a14:foregroundMark x1="86914" y1="91563" x2="86914" y2="82188"/>
                        <a14:foregroundMark x1="86719" y1="82188" x2="16016" y2="81875"/>
                        <a14:foregroundMark x1="15234" y1="83125" x2="15234" y2="91563"/>
                      </a14:backgroundRemoval>
                    </a14:imgEffect>
                  </a14:imgLayer>
                </a14:imgProps>
              </a:ext>
              <a:ext uri="{28A0092B-C50C-407E-A947-70E740481C1C}">
                <a14:useLocalDpi xmlns:a14="http://schemas.microsoft.com/office/drawing/2010/main" val="0"/>
              </a:ext>
            </a:extLst>
          </a:blip>
          <a:srcRect t="80218"/>
          <a:stretch/>
        </p:blipFill>
        <p:spPr bwMode="auto">
          <a:xfrm>
            <a:off x="7772400" y="6210300"/>
            <a:ext cx="9244807"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62945" y="3314700"/>
            <a:ext cx="7456868" cy="3785652"/>
          </a:xfrm>
          <a:prstGeom prst="rect">
            <a:avLst/>
          </a:prstGeom>
        </p:spPr>
        <p:txBody>
          <a:bodyPr wrap="square">
            <a:spAutoFit/>
          </a:bodyPr>
          <a:lstStyle/>
          <a:p>
            <a:r>
              <a:rPr lang="en-US" sz="3000" dirty="0">
                <a:latin typeface="Montserrat" charset="-52"/>
              </a:rPr>
              <a:t>The International Day of Families is celebrated all over the world on May 15. The essence of the holiday is to once again note the important role the family plays in the life of society. After all, a person begins with a family: it is in it that the foundations of personality are laid.</a:t>
            </a:r>
            <a:endParaRPr lang="ru-RU" sz="3000" dirty="0">
              <a:latin typeface="Montserrat"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19864"/>
            <a:ext cx="7821613" cy="707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2" y="6559792"/>
            <a:ext cx="46148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6"/>
          <p:cNvGrpSpPr/>
          <p:nvPr/>
        </p:nvGrpSpPr>
        <p:grpSpPr>
          <a:xfrm>
            <a:off x="9532122" y="4779606"/>
            <a:ext cx="6907145" cy="1479590"/>
            <a:chOff x="0" y="-47625"/>
            <a:chExt cx="9209527" cy="1972786"/>
          </a:xfrm>
        </p:grpSpPr>
        <p:sp>
          <p:nvSpPr>
            <p:cNvPr id="7" name="TextBox 7"/>
            <p:cNvSpPr txBox="1"/>
            <p:nvPr/>
          </p:nvSpPr>
          <p:spPr>
            <a:xfrm>
              <a:off x="1634311" y="-47625"/>
              <a:ext cx="7575216" cy="665311"/>
            </a:xfrm>
            <a:prstGeom prst="rect">
              <a:avLst/>
            </a:prstGeom>
          </p:spPr>
          <p:txBody>
            <a:bodyPr lIns="0" tIns="0" rIns="0" bIns="0" rtlCol="0" anchor="t">
              <a:spAutoFit/>
            </a:bodyPr>
            <a:lstStyle/>
            <a:p>
              <a:pPr algn="l">
                <a:lnSpc>
                  <a:spcPts val="4199"/>
                </a:lnSpc>
              </a:pPr>
              <a:endParaRPr lang="en-US" sz="2999" dirty="0">
                <a:solidFill>
                  <a:srgbClr val="2B2B2B"/>
                </a:solidFill>
                <a:latin typeface="Montserrat"/>
                <a:hlinkClick r:id="rId4" action="ppaction://hlinksldjump"/>
              </a:endParaRPr>
            </a:p>
          </p:txBody>
        </p:sp>
        <p:sp>
          <p:nvSpPr>
            <p:cNvPr id="8" name="Freeform 8"/>
            <p:cNvSpPr/>
            <p:nvPr/>
          </p:nvSpPr>
          <p:spPr>
            <a:xfrm>
              <a:off x="0" y="767241"/>
              <a:ext cx="1124235" cy="1157920"/>
            </a:xfrm>
            <a:custGeom>
              <a:avLst/>
              <a:gdLst/>
              <a:ahLst/>
              <a:cxnLst/>
              <a:rect l="l" t="t" r="r" b="b"/>
              <a:pathLst>
                <a:path w="1124235" h="1157920">
                  <a:moveTo>
                    <a:pt x="0" y="0"/>
                  </a:moveTo>
                  <a:lnTo>
                    <a:pt x="1124235" y="0"/>
                  </a:lnTo>
                  <a:lnTo>
                    <a:pt x="1124235" y="1157919"/>
                  </a:lnTo>
                  <a:lnTo>
                    <a:pt x="0" y="115791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351305" y="1176232"/>
              <a:ext cx="421625" cy="311362"/>
            </a:xfrm>
            <a:prstGeom prst="rect">
              <a:avLst/>
            </a:prstGeom>
          </p:spPr>
          <p:txBody>
            <a:bodyPr lIns="0" tIns="0" rIns="0" bIns="0" rtlCol="0" anchor="t">
              <a:spAutoFit/>
            </a:bodyPr>
            <a:lstStyle/>
            <a:p>
              <a:pPr algn="ctr">
                <a:lnSpc>
                  <a:spcPts val="1960"/>
                </a:lnSpc>
              </a:pPr>
              <a:r>
                <a:rPr lang="en-US" sz="1400">
                  <a:solidFill>
                    <a:srgbClr val="2B2B2B"/>
                  </a:solidFill>
                  <a:latin typeface="Montserrat Medium"/>
                </a:rPr>
                <a:t>2</a:t>
              </a:r>
            </a:p>
          </p:txBody>
        </p:sp>
      </p:grpSp>
      <p:sp>
        <p:nvSpPr>
          <p:cNvPr id="10" name="Freeform 3"/>
          <p:cNvSpPr/>
          <p:nvPr/>
        </p:nvSpPr>
        <p:spPr>
          <a:xfrm>
            <a:off x="9475385" y="2978480"/>
            <a:ext cx="843176" cy="868440"/>
          </a:xfrm>
          <a:custGeom>
            <a:avLst/>
            <a:gdLst/>
            <a:ahLst/>
            <a:cxnLst/>
            <a:rect l="l" t="t" r="r" b="b"/>
            <a:pathLst>
              <a:path w="1124235" h="1157920">
                <a:moveTo>
                  <a:pt x="0" y="0"/>
                </a:moveTo>
                <a:lnTo>
                  <a:pt x="1124235" y="0"/>
                </a:lnTo>
                <a:lnTo>
                  <a:pt x="1124235" y="1157920"/>
                </a:lnTo>
                <a:lnTo>
                  <a:pt x="0" y="11579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TextBox 2"/>
          <p:cNvSpPr txBox="1"/>
          <p:nvPr/>
        </p:nvSpPr>
        <p:spPr>
          <a:xfrm>
            <a:off x="9762237" y="3251366"/>
            <a:ext cx="301686" cy="646331"/>
          </a:xfrm>
          <a:prstGeom prst="rect">
            <a:avLst/>
          </a:prstGeom>
          <a:noFill/>
        </p:spPr>
        <p:txBody>
          <a:bodyPr wrap="none" rtlCol="0">
            <a:spAutoFit/>
          </a:bodyPr>
          <a:lstStyle/>
          <a:p>
            <a:r>
              <a:rPr lang="en-US" dirty="0" smtClean="0"/>
              <a:t>1</a:t>
            </a:r>
          </a:p>
          <a:p>
            <a:endParaRPr lang="ru-RU" dirty="0"/>
          </a:p>
        </p:txBody>
      </p:sp>
      <p:sp>
        <p:nvSpPr>
          <p:cNvPr id="4" name="TextBox 3"/>
          <p:cNvSpPr txBox="1"/>
          <p:nvPr/>
        </p:nvSpPr>
        <p:spPr>
          <a:xfrm>
            <a:off x="1524000" y="3251367"/>
            <a:ext cx="5867400" cy="3323987"/>
          </a:xfrm>
          <a:prstGeom prst="rect">
            <a:avLst/>
          </a:prstGeom>
          <a:noFill/>
        </p:spPr>
        <p:txBody>
          <a:bodyPr wrap="square" rtlCol="0">
            <a:spAutoFit/>
          </a:bodyPr>
          <a:lstStyle/>
          <a:p>
            <a:r>
              <a:rPr lang="en-US" sz="7000" dirty="0">
                <a:latin typeface="Montserrat" charset="-52"/>
              </a:rPr>
              <a:t>Orthodox Church holidays</a:t>
            </a:r>
            <a:endParaRPr lang="ru-RU" sz="7000" dirty="0">
              <a:latin typeface="Montserrat" charset="-52"/>
            </a:endParaRPr>
          </a:p>
        </p:txBody>
      </p:sp>
      <p:sp>
        <p:nvSpPr>
          <p:cNvPr id="5" name="Прямоугольник 4"/>
          <p:cNvSpPr/>
          <p:nvPr/>
        </p:nvSpPr>
        <p:spPr>
          <a:xfrm>
            <a:off x="10757855" y="3205199"/>
            <a:ext cx="2127505" cy="553998"/>
          </a:xfrm>
          <a:prstGeom prst="rect">
            <a:avLst/>
          </a:prstGeom>
        </p:spPr>
        <p:txBody>
          <a:bodyPr wrap="none">
            <a:spAutoFit/>
          </a:bodyPr>
          <a:lstStyle/>
          <a:p>
            <a:r>
              <a:rPr lang="en-US" sz="3000" dirty="0" err="1">
                <a:latin typeface="Montserrat" charset="-52"/>
              </a:rPr>
              <a:t>Radonitsa</a:t>
            </a:r>
            <a:endParaRPr lang="ru-RU" sz="3000" dirty="0">
              <a:latin typeface="Montserrat" charset="-52"/>
            </a:endParaRPr>
          </a:p>
        </p:txBody>
      </p:sp>
      <p:sp>
        <p:nvSpPr>
          <p:cNvPr id="11" name="Прямоугольник 10"/>
          <p:cNvSpPr/>
          <p:nvPr/>
        </p:nvSpPr>
        <p:spPr>
          <a:xfrm>
            <a:off x="10928797" y="5558039"/>
            <a:ext cx="1399742" cy="553998"/>
          </a:xfrm>
          <a:prstGeom prst="rect">
            <a:avLst/>
          </a:prstGeom>
        </p:spPr>
        <p:txBody>
          <a:bodyPr wrap="none">
            <a:spAutoFit/>
          </a:bodyPr>
          <a:lstStyle/>
          <a:p>
            <a:r>
              <a:rPr lang="en-US" sz="3000" dirty="0">
                <a:latin typeface="Montserrat" charset="-52"/>
              </a:rPr>
              <a:t>Easter</a:t>
            </a:r>
            <a:endParaRPr lang="ru-RU" sz="3000" dirty="0">
              <a:latin typeface="Montserrat" charset="-52"/>
            </a:endParaRPr>
          </a:p>
        </p:txBody>
      </p:sp>
    </p:spTree>
    <p:extLst>
      <p:ext uri="{BB962C8B-B14F-4D97-AF65-F5344CB8AC3E}">
        <p14:creationId xmlns:p14="http://schemas.microsoft.com/office/powerpoint/2010/main" val="23671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TotalTime>
  <Words>374</Words>
  <Application>Microsoft Office PowerPoint</Application>
  <PresentationFormat>Произвольный</PresentationFormat>
  <Paragraphs>26</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Montserrat</vt:lpstr>
      <vt:lpstr>Calibri</vt:lpstr>
      <vt:lpstr>Montserrat Medium</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Пастельная Пузыри Базовая Простая Презентация</dc:title>
  <dc:creator>LENOVO</dc:creator>
  <cp:lastModifiedBy>LENOVO</cp:lastModifiedBy>
  <cp:revision>6</cp:revision>
  <dcterms:created xsi:type="dcterms:W3CDTF">2006-08-16T00:00:00Z</dcterms:created>
  <dcterms:modified xsi:type="dcterms:W3CDTF">2024-05-17T13:37:37Z</dcterms:modified>
  <dc:identifier>DAGFFtLIhBY</dc:identifier>
</cp:coreProperties>
</file>