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58" r:id="rId3"/>
    <p:sldId id="257" r:id="rId4"/>
    <p:sldId id="259" r:id="rId5"/>
  </p:sldIdLst>
  <p:sldSz cx="12192000" cy="6858000"/>
  <p:notesSz cx="6858000" cy="9144000"/>
  <p:embeddedFontLst>
    <p:embeddedFont>
      <p:font typeface="Crimson Pro ExtraBold" charset="0"/>
      <p:bold r:id="rId6"/>
      <p:boldItalic r:id="rId7"/>
    </p:embeddedFont>
    <p:embeddedFont>
      <p:font typeface="Calibri" pitchFamily="34" charset="0"/>
      <p:regular r:id="rId8"/>
      <p:bold r:id="rId9"/>
      <p:italic r:id="rId10"/>
      <p:boldItalic r:id="rId11"/>
    </p:embeddedFont>
    <p:embeddedFont>
      <p:font typeface="Cormorant Infant Medium" charset="-52"/>
      <p:regular r:id="rId12"/>
    </p:embeddedFont>
    <p:embeddedFont>
      <p:font typeface="Arial Narrow" pitchFamily="34" charset="0"/>
      <p:regular r:id="rId13"/>
      <p:bold r:id="rId14"/>
      <p:italic r:id="rId15"/>
      <p:boldItalic r:id="rId16"/>
    </p:embeddedFont>
    <p:embeddedFont>
      <p:font typeface="Book Antiqua" pitchFamily="18" charset="0"/>
      <p:regular r:id="rId17"/>
      <p:bold r:id="rId18"/>
      <p:italic r:id="rId19"/>
      <p:boldItalic r:id="rId20"/>
    </p:embeddedFont>
    <p:embeddedFont>
      <p:font typeface="Playfair Display" charset="-52"/>
      <p:regular r:id="rId21"/>
      <p:bold r:id="rId22"/>
      <p:italic r:id="rId23"/>
      <p:boldItalic r:id="rId24"/>
    </p:embeddedFont>
    <p:embeddedFont>
      <p:font typeface="Crimson Pro Black" charset="0"/>
      <p:bold r:id="rId25"/>
      <p:boldItalic r:id="rId26"/>
    </p:embeddedFont>
    <p:embeddedFont>
      <p:font typeface="Crimson Pro Medium" charset="0"/>
      <p:regular r:id="rId27"/>
      <p:italic r:id="rId28"/>
    </p:embeddedFont>
    <p:embeddedFont>
      <p:font typeface="Segoe UI Black" charset="0"/>
      <p:bold r:id="rId29"/>
      <p:boldItalic r:id="rId30"/>
    </p:embeddedFont>
    <p:embeddedFont>
      <p:font typeface="Calibri Light" charset="0"/>
      <p:regular r:id="rId31"/>
      <p:italic r:id="rId32"/>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FF00"/>
    <a:srgbClr val="EE1C25"/>
    <a:srgbClr val="A8323A"/>
    <a:srgbClr val="AD1519"/>
    <a:srgbClr val="FABD00"/>
    <a:srgbClr val="3857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20" autoAdjust="0"/>
    <p:restoredTop sz="94660"/>
  </p:normalViewPr>
  <p:slideViewPr>
    <p:cSldViewPr snapToGrid="0">
      <p:cViewPr varScale="1">
        <p:scale>
          <a:sx n="116" d="100"/>
          <a:sy n="116" d="100"/>
        </p:scale>
        <p:origin x="-21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font" Target="fonts/font21.fntdata"/><Relationship Id="rId3" Type="http://schemas.openxmlformats.org/officeDocument/2006/relationships/slide" Target="slides/slide2.xml"/><Relationship Id="rId21" Type="http://schemas.openxmlformats.org/officeDocument/2006/relationships/font" Target="fonts/font16.fntdata"/><Relationship Id="rId34" Type="http://schemas.openxmlformats.org/officeDocument/2006/relationships/viewProps" Target="view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32" Type="http://schemas.openxmlformats.org/officeDocument/2006/relationships/font" Target="fonts/font27.fntdata"/><Relationship Id="rId5" Type="http://schemas.openxmlformats.org/officeDocument/2006/relationships/slide" Target="slides/slide4.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font" Target="fonts/font23.fntdata"/><Relationship Id="rId36" Type="http://schemas.openxmlformats.org/officeDocument/2006/relationships/tableStyles" Target="tableStyles.xml"/><Relationship Id="rId10" Type="http://schemas.openxmlformats.org/officeDocument/2006/relationships/font" Target="fonts/font5.fntdata"/><Relationship Id="rId19" Type="http://schemas.openxmlformats.org/officeDocument/2006/relationships/font" Target="fonts/font14.fntdata"/><Relationship Id="rId31"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font" Target="fonts/font22.fntdata"/><Relationship Id="rId30" Type="http://schemas.openxmlformats.org/officeDocument/2006/relationships/font" Target="fonts/font25.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37B9AD6-2682-41E9-A867-1D22E3110ECB}" type="datetimeFigureOut">
              <a:rPr lang="ru-RU" smtClean="0"/>
              <a:pPr/>
              <a:t>19.12.2022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1CCCA6-905B-4DC0-B5D7-186FFC3AF74B}" type="slidenum">
              <a:rPr lang="ru-RU" smtClean="0"/>
              <a:pPr/>
              <a:t>‹#›</a:t>
            </a:fld>
            <a:endParaRPr lang="ru-RU"/>
          </a:p>
        </p:txBody>
      </p:sp>
    </p:spTree>
    <p:extLst>
      <p:ext uri="{BB962C8B-B14F-4D97-AF65-F5344CB8AC3E}">
        <p14:creationId xmlns:p14="http://schemas.microsoft.com/office/powerpoint/2010/main" xmlns="" val="24426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37B9AD6-2682-41E9-A867-1D22E3110ECB}" type="datetimeFigureOut">
              <a:rPr lang="ru-RU" smtClean="0"/>
              <a:pPr/>
              <a:t>19.12.2022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1CCCA6-905B-4DC0-B5D7-186FFC3AF74B}" type="slidenum">
              <a:rPr lang="ru-RU" smtClean="0"/>
              <a:pPr/>
              <a:t>‹#›</a:t>
            </a:fld>
            <a:endParaRPr lang="ru-RU"/>
          </a:p>
        </p:txBody>
      </p:sp>
    </p:spTree>
    <p:extLst>
      <p:ext uri="{BB962C8B-B14F-4D97-AF65-F5344CB8AC3E}">
        <p14:creationId xmlns:p14="http://schemas.microsoft.com/office/powerpoint/2010/main" xmlns="" val="352078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37B9AD6-2682-41E9-A867-1D22E3110ECB}" type="datetimeFigureOut">
              <a:rPr lang="ru-RU" smtClean="0"/>
              <a:pPr/>
              <a:t>19.12.2022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1CCCA6-905B-4DC0-B5D7-186FFC3AF74B}" type="slidenum">
              <a:rPr lang="ru-RU" smtClean="0"/>
              <a:pPr/>
              <a:t>‹#›</a:t>
            </a:fld>
            <a:endParaRPr lang="ru-RU"/>
          </a:p>
        </p:txBody>
      </p:sp>
    </p:spTree>
    <p:extLst>
      <p:ext uri="{BB962C8B-B14F-4D97-AF65-F5344CB8AC3E}">
        <p14:creationId xmlns:p14="http://schemas.microsoft.com/office/powerpoint/2010/main" xmlns="" val="101333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37B9AD6-2682-41E9-A867-1D22E3110ECB}" type="datetimeFigureOut">
              <a:rPr lang="ru-RU" smtClean="0"/>
              <a:pPr/>
              <a:t>19.12.2022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1CCCA6-905B-4DC0-B5D7-186FFC3AF74B}" type="slidenum">
              <a:rPr lang="ru-RU" smtClean="0"/>
              <a:pPr/>
              <a:t>‹#›</a:t>
            </a:fld>
            <a:endParaRPr lang="ru-RU"/>
          </a:p>
        </p:txBody>
      </p:sp>
    </p:spTree>
    <p:extLst>
      <p:ext uri="{BB962C8B-B14F-4D97-AF65-F5344CB8AC3E}">
        <p14:creationId xmlns:p14="http://schemas.microsoft.com/office/powerpoint/2010/main" xmlns="" val="34457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37B9AD6-2682-41E9-A867-1D22E3110ECB}" type="datetimeFigureOut">
              <a:rPr lang="ru-RU" smtClean="0"/>
              <a:pPr/>
              <a:t>19.12.2022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1CCCA6-905B-4DC0-B5D7-186FFC3AF74B}" type="slidenum">
              <a:rPr lang="ru-RU" smtClean="0"/>
              <a:pPr/>
              <a:t>‹#›</a:t>
            </a:fld>
            <a:endParaRPr lang="ru-RU"/>
          </a:p>
        </p:txBody>
      </p:sp>
    </p:spTree>
    <p:extLst>
      <p:ext uri="{BB962C8B-B14F-4D97-AF65-F5344CB8AC3E}">
        <p14:creationId xmlns:p14="http://schemas.microsoft.com/office/powerpoint/2010/main" xmlns="" val="303083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37B9AD6-2682-41E9-A867-1D22E3110ECB}" type="datetimeFigureOut">
              <a:rPr lang="ru-RU" smtClean="0"/>
              <a:pPr/>
              <a:t>19.12.2022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1CCCA6-905B-4DC0-B5D7-186FFC3AF74B}" type="slidenum">
              <a:rPr lang="ru-RU" smtClean="0"/>
              <a:pPr/>
              <a:t>‹#›</a:t>
            </a:fld>
            <a:endParaRPr lang="ru-RU"/>
          </a:p>
        </p:txBody>
      </p:sp>
    </p:spTree>
    <p:extLst>
      <p:ext uri="{BB962C8B-B14F-4D97-AF65-F5344CB8AC3E}">
        <p14:creationId xmlns:p14="http://schemas.microsoft.com/office/powerpoint/2010/main" xmlns="" val="420381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37B9AD6-2682-41E9-A867-1D22E3110ECB}" type="datetimeFigureOut">
              <a:rPr lang="ru-RU" smtClean="0"/>
              <a:pPr/>
              <a:t>19.12.2022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E1CCCA6-905B-4DC0-B5D7-186FFC3AF74B}" type="slidenum">
              <a:rPr lang="ru-RU" smtClean="0"/>
              <a:pPr/>
              <a:t>‹#›</a:t>
            </a:fld>
            <a:endParaRPr lang="ru-RU"/>
          </a:p>
        </p:txBody>
      </p:sp>
    </p:spTree>
    <p:extLst>
      <p:ext uri="{BB962C8B-B14F-4D97-AF65-F5344CB8AC3E}">
        <p14:creationId xmlns:p14="http://schemas.microsoft.com/office/powerpoint/2010/main" xmlns="" val="258144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37B9AD6-2682-41E9-A867-1D22E3110ECB}" type="datetimeFigureOut">
              <a:rPr lang="ru-RU" smtClean="0"/>
              <a:pPr/>
              <a:t>19.12.2022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E1CCCA6-905B-4DC0-B5D7-186FFC3AF74B}" type="slidenum">
              <a:rPr lang="ru-RU" smtClean="0"/>
              <a:pPr/>
              <a:t>‹#›</a:t>
            </a:fld>
            <a:endParaRPr lang="ru-RU"/>
          </a:p>
        </p:txBody>
      </p:sp>
    </p:spTree>
    <p:extLst>
      <p:ext uri="{BB962C8B-B14F-4D97-AF65-F5344CB8AC3E}">
        <p14:creationId xmlns:p14="http://schemas.microsoft.com/office/powerpoint/2010/main" xmlns="" val="324498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7B9AD6-2682-41E9-A867-1D22E3110ECB}" type="datetimeFigureOut">
              <a:rPr lang="ru-RU" smtClean="0"/>
              <a:pPr/>
              <a:t>19.12.2022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E1CCCA6-905B-4DC0-B5D7-186FFC3AF74B}" type="slidenum">
              <a:rPr lang="ru-RU" smtClean="0"/>
              <a:pPr/>
              <a:t>‹#›</a:t>
            </a:fld>
            <a:endParaRPr lang="ru-RU"/>
          </a:p>
        </p:txBody>
      </p:sp>
    </p:spTree>
    <p:extLst>
      <p:ext uri="{BB962C8B-B14F-4D97-AF65-F5344CB8AC3E}">
        <p14:creationId xmlns:p14="http://schemas.microsoft.com/office/powerpoint/2010/main" xmlns="" val="355365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37B9AD6-2682-41E9-A867-1D22E3110ECB}" type="datetimeFigureOut">
              <a:rPr lang="ru-RU" smtClean="0"/>
              <a:pPr/>
              <a:t>19.12.2022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1CCCA6-905B-4DC0-B5D7-186FFC3AF74B}" type="slidenum">
              <a:rPr lang="ru-RU" smtClean="0"/>
              <a:pPr/>
              <a:t>‹#›</a:t>
            </a:fld>
            <a:endParaRPr lang="ru-RU"/>
          </a:p>
        </p:txBody>
      </p:sp>
    </p:spTree>
    <p:extLst>
      <p:ext uri="{BB962C8B-B14F-4D97-AF65-F5344CB8AC3E}">
        <p14:creationId xmlns:p14="http://schemas.microsoft.com/office/powerpoint/2010/main" xmlns="" val="1984711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37B9AD6-2682-41E9-A867-1D22E3110ECB}" type="datetimeFigureOut">
              <a:rPr lang="ru-RU" smtClean="0"/>
              <a:pPr/>
              <a:t>19.12.2022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E1CCCA6-905B-4DC0-B5D7-186FFC3AF74B}" type="slidenum">
              <a:rPr lang="ru-RU" smtClean="0"/>
              <a:pPr/>
              <a:t>‹#›</a:t>
            </a:fld>
            <a:endParaRPr lang="ru-RU"/>
          </a:p>
        </p:txBody>
      </p:sp>
    </p:spTree>
    <p:extLst>
      <p:ext uri="{BB962C8B-B14F-4D97-AF65-F5344CB8AC3E}">
        <p14:creationId xmlns:p14="http://schemas.microsoft.com/office/powerpoint/2010/main" xmlns="" val="58664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B9AD6-2682-41E9-A867-1D22E3110ECB}" type="datetimeFigureOut">
              <a:rPr lang="ru-RU" smtClean="0"/>
              <a:pPr/>
              <a:t>19.12.2022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CCCA6-905B-4DC0-B5D7-186FFC3AF74B}" type="slidenum">
              <a:rPr lang="ru-RU" smtClean="0"/>
              <a:pPr/>
              <a:t>‹#›</a:t>
            </a:fld>
            <a:endParaRPr lang="ru-RU"/>
          </a:p>
        </p:txBody>
      </p:sp>
    </p:spTree>
    <p:extLst>
      <p:ext uri="{BB962C8B-B14F-4D97-AF65-F5344CB8AC3E}">
        <p14:creationId xmlns:p14="http://schemas.microsoft.com/office/powerpoint/2010/main" xmlns="" val="1286175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53199" y="187746"/>
            <a:ext cx="5074139" cy="621213"/>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sz="4000" dirty="0">
                <a:solidFill>
                  <a:schemeClr val="accent5">
                    <a:lumMod val="75000"/>
                  </a:schemeClr>
                </a:solidFill>
                <a:latin typeface="Crimson Pro ExtraBold" pitchFamily="2" charset="0"/>
              </a:rPr>
              <a:t>Finnish Santa Claus</a:t>
            </a:r>
            <a:endParaRPr lang="ru-RU" sz="4000" dirty="0">
              <a:solidFill>
                <a:schemeClr val="accent5">
                  <a:lumMod val="75000"/>
                </a:schemeClr>
              </a:solidFill>
            </a:endParaRPr>
          </a:p>
        </p:txBody>
      </p:sp>
      <p:sp>
        <p:nvSpPr>
          <p:cNvPr id="3" name="Текст 2"/>
          <p:cNvSpPr>
            <a:spLocks noGrp="1"/>
          </p:cNvSpPr>
          <p:nvPr>
            <p:ph type="body" idx="1"/>
          </p:nvPr>
        </p:nvSpPr>
        <p:spPr>
          <a:xfrm>
            <a:off x="152400" y="1733107"/>
            <a:ext cx="6096000" cy="1848294"/>
          </a:xfrm>
          <a:solidFill>
            <a:srgbClr val="385723">
              <a:alpha val="40000"/>
            </a:srgbClr>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normAutofit/>
          </a:bodyPr>
          <a:lstStyle/>
          <a:p>
            <a:pPr algn="just"/>
            <a:r>
              <a:rPr lang="en-US" sz="1600" b="0" dirty="0">
                <a:latin typeface="Cormorant Infant Medium" pitchFamily="2" charset="-52"/>
                <a:ea typeface="Cormorant Infant Medium" pitchFamily="2" charset="-52"/>
              </a:rPr>
              <a:t>Nowadays, Finnish Santa Claus, or </a:t>
            </a:r>
            <a:r>
              <a:rPr lang="en-US" sz="1600" b="0" dirty="0" err="1">
                <a:latin typeface="Cormorant Infant Medium" pitchFamily="2" charset="-52"/>
                <a:ea typeface="Cormorant Infant Medium" pitchFamily="2" charset="-52"/>
              </a:rPr>
              <a:t>Joulupukki</a:t>
            </a:r>
            <a:r>
              <a:rPr lang="en-US" sz="1600" b="0" dirty="0">
                <a:latin typeface="Cormorant Infant Medium" pitchFamily="2" charset="-52"/>
                <a:ea typeface="Cormorant Infant Medium" pitchFamily="2" charset="-52"/>
              </a:rPr>
              <a:t> is not differ from the Santa we know.</a:t>
            </a:r>
            <a:r>
              <a:rPr lang="ru-RU" sz="1600" b="0" dirty="0">
                <a:latin typeface="Cormorant Infant Medium" pitchFamily="2" charset="-52"/>
                <a:ea typeface="Cormorant Infant Medium" pitchFamily="2" charset="-52"/>
              </a:rPr>
              <a:t> </a:t>
            </a:r>
            <a:r>
              <a:rPr lang="en-US" sz="1600" b="0" dirty="0">
                <a:latin typeface="Cormorant Infant Medium" pitchFamily="2" charset="-52"/>
                <a:ea typeface="Cormorant Infant Medium" pitchFamily="2" charset="-52"/>
              </a:rPr>
              <a:t>But it wasn’t always this way.</a:t>
            </a:r>
          </a:p>
          <a:p>
            <a:pPr algn="just"/>
            <a:r>
              <a:rPr lang="en-US" sz="1600" b="0" dirty="0">
                <a:latin typeface="Cormorant Infant Medium" pitchFamily="2" charset="-52"/>
                <a:ea typeface="Cormorant Infant Medium" pitchFamily="2" charset="-52"/>
              </a:rPr>
              <a:t>These days, </a:t>
            </a:r>
            <a:r>
              <a:rPr lang="en-US" sz="1600" b="0" dirty="0" err="1">
                <a:latin typeface="Cormorant Infant Medium" pitchFamily="2" charset="-52"/>
                <a:ea typeface="Cormorant Infant Medium" pitchFamily="2" charset="-52"/>
              </a:rPr>
              <a:t>Joulupukki</a:t>
            </a:r>
            <a:r>
              <a:rPr lang="en-US" sz="1600" b="0" dirty="0">
                <a:latin typeface="Cormorant Infant Medium" pitchFamily="2" charset="-52"/>
                <a:ea typeface="Cormorant Infant Medium" pitchFamily="2" charset="-52"/>
              </a:rPr>
              <a:t> visits homes to deliver gifts to children. He rings the bell and enters politely through the door, asking the still-awake families “Onko </a:t>
            </a:r>
            <a:r>
              <a:rPr lang="en-US" sz="1600" b="0" dirty="0" err="1">
                <a:latin typeface="Cormorant Infant Medium" pitchFamily="2" charset="-52"/>
                <a:ea typeface="Cormorant Infant Medium" pitchFamily="2" charset="-52"/>
              </a:rPr>
              <a:t>täällä</a:t>
            </a:r>
            <a:r>
              <a:rPr lang="en-US" sz="1600" b="0" dirty="0">
                <a:latin typeface="Cormorant Infant Medium" pitchFamily="2" charset="-52"/>
                <a:ea typeface="Cormorant Infant Medium" pitchFamily="2" charset="-52"/>
              </a:rPr>
              <a:t> </a:t>
            </a:r>
            <a:r>
              <a:rPr lang="en-US" sz="1600" b="0" dirty="0" err="1">
                <a:latin typeface="Cormorant Infant Medium" pitchFamily="2" charset="-52"/>
                <a:ea typeface="Cormorant Infant Medium" pitchFamily="2" charset="-52"/>
              </a:rPr>
              <a:t>kilttejä</a:t>
            </a:r>
            <a:r>
              <a:rPr lang="en-US" sz="1600" b="0" dirty="0">
                <a:latin typeface="Cormorant Infant Medium" pitchFamily="2" charset="-52"/>
                <a:ea typeface="Cormorant Infant Medium" pitchFamily="2" charset="-52"/>
              </a:rPr>
              <a:t> </a:t>
            </a:r>
            <a:r>
              <a:rPr lang="en-US" sz="1600" b="0" dirty="0" err="1">
                <a:latin typeface="Cormorant Infant Medium" pitchFamily="2" charset="-52"/>
                <a:ea typeface="Cormorant Infant Medium" pitchFamily="2" charset="-52"/>
              </a:rPr>
              <a:t>lapsia</a:t>
            </a:r>
            <a:r>
              <a:rPr lang="en-US" sz="1600" b="0" dirty="0">
                <a:latin typeface="Cormorant Infant Medium" pitchFamily="2" charset="-52"/>
                <a:ea typeface="Cormorant Infant Medium" pitchFamily="2" charset="-52"/>
              </a:rPr>
              <a:t>?” (“Are there any well-behaved children here?”) He wears red robes and drives a sleigh pulled by reindeer, and calls mountain </a:t>
            </a:r>
            <a:r>
              <a:rPr lang="en-US" sz="1600" b="0" dirty="0" err="1">
                <a:latin typeface="Cormorant Infant Medium" pitchFamily="2" charset="-52"/>
                <a:ea typeface="Cormorant Infant Medium" pitchFamily="2" charset="-52"/>
              </a:rPr>
              <a:t>Korvatunturi</a:t>
            </a:r>
            <a:r>
              <a:rPr lang="en-US" sz="1600" b="0" dirty="0">
                <a:latin typeface="Cormorant Infant Medium" pitchFamily="2" charset="-52"/>
                <a:ea typeface="Cormorant Infant Medium" pitchFamily="2" charset="-52"/>
              </a:rPr>
              <a:t> in Lapland home. </a:t>
            </a:r>
            <a:endParaRPr lang="ru-RU" b="0" dirty="0">
              <a:latin typeface="Arial Narrow" panose="020B0606020202030204" pitchFamily="34" charset="0"/>
            </a:endParaRPr>
          </a:p>
        </p:txBody>
      </p:sp>
      <p:sp>
        <p:nvSpPr>
          <p:cNvPr id="6" name="Объект 5"/>
          <p:cNvSpPr>
            <a:spLocks noGrp="1"/>
          </p:cNvSpPr>
          <p:nvPr>
            <p:ph sz="quarter" idx="4"/>
          </p:nvPr>
        </p:nvSpPr>
        <p:spPr>
          <a:xfrm>
            <a:off x="5159374" y="3793575"/>
            <a:ext cx="6467966" cy="2970528"/>
          </a:xfrm>
          <a:solidFill>
            <a:srgbClr val="385723">
              <a:alpha val="41176"/>
            </a:srgbClr>
          </a:solidFill>
          <a:ln>
            <a:solidFill>
              <a:schemeClr val="accent6">
                <a:lumMod val="50000"/>
              </a:schemeClr>
            </a:solidFill>
          </a:ln>
        </p:spPr>
        <p:style>
          <a:lnRef idx="3">
            <a:schemeClr val="lt1"/>
          </a:lnRef>
          <a:fillRef idx="1">
            <a:schemeClr val="accent6"/>
          </a:fillRef>
          <a:effectRef idx="1">
            <a:schemeClr val="accent6"/>
          </a:effectRef>
          <a:fontRef idx="minor">
            <a:schemeClr val="lt1"/>
          </a:fontRef>
        </p:style>
        <p:txBody>
          <a:bodyPr anchor="ctr">
            <a:noAutofit/>
          </a:bodyPr>
          <a:lstStyle/>
          <a:p>
            <a:pPr marL="0" indent="0" algn="just">
              <a:buNone/>
            </a:pPr>
            <a:r>
              <a:rPr lang="en-US" sz="1800" dirty="0">
                <a:latin typeface="Cormorant Infant Medium" pitchFamily="2" charset="-52"/>
                <a:ea typeface="Cormorant Infant Medium" pitchFamily="2" charset="-52"/>
              </a:rPr>
              <a:t>But originally the </a:t>
            </a:r>
            <a:r>
              <a:rPr lang="en-US" sz="1800" dirty="0" err="1">
                <a:latin typeface="Cormorant Infant Medium" pitchFamily="2" charset="-52"/>
                <a:ea typeface="Cormorant Infant Medium" pitchFamily="2" charset="-52"/>
              </a:rPr>
              <a:t>Joulupukki</a:t>
            </a:r>
            <a:r>
              <a:rPr lang="en-US" sz="1800" dirty="0">
                <a:latin typeface="Cormorant Infant Medium" pitchFamily="2" charset="-52"/>
                <a:ea typeface="Cormorant Infant Medium" pitchFamily="2" charset="-52"/>
              </a:rPr>
              <a:t> was a pagan tradition. The name </a:t>
            </a:r>
            <a:r>
              <a:rPr lang="en-US" sz="1800" dirty="0" err="1">
                <a:latin typeface="Cormorant Infant Medium" pitchFamily="2" charset="-52"/>
                <a:ea typeface="Cormorant Infant Medium" pitchFamily="2" charset="-52"/>
              </a:rPr>
              <a:t>Joulupukki</a:t>
            </a:r>
            <a:r>
              <a:rPr lang="en-US" sz="1800" dirty="0">
                <a:latin typeface="Cormorant Infant Medium" pitchFamily="2" charset="-52"/>
                <a:ea typeface="Cormorant Infant Medium" pitchFamily="2" charset="-52"/>
              </a:rPr>
              <a:t> literally means "Christmas goat“ or "Yule Goat" in Finnish language. Yule, a pre-Christian pagan festival, was a midwinter celebration with feasting and sacrifice that took place in many Germanic cultures. Before his transformation </a:t>
            </a:r>
            <a:r>
              <a:rPr lang="en-US" sz="1800" dirty="0" err="1">
                <a:latin typeface="Cormorant Infant Medium" pitchFamily="2" charset="-52"/>
                <a:ea typeface="Cormorant Infant Medium" pitchFamily="2" charset="-52"/>
              </a:rPr>
              <a:t>Joulupukki</a:t>
            </a:r>
            <a:r>
              <a:rPr lang="en-US" sz="1800" dirty="0">
                <a:latin typeface="Cormorant Infant Medium" pitchFamily="2" charset="-52"/>
                <a:ea typeface="Cormorant Infant Medium" pitchFamily="2" charset="-52"/>
              </a:rPr>
              <a:t> was a really scary character, demanding gifts and scaring naughty children rather than rewarding the good ones… </a:t>
            </a:r>
          </a:p>
          <a:p>
            <a:pPr marL="0" indent="0" algn="just">
              <a:buNone/>
            </a:pPr>
            <a:r>
              <a:rPr lang="en-US" sz="1800" dirty="0">
                <a:latin typeface="Cormorant Infant Medium" pitchFamily="2" charset="-52"/>
                <a:ea typeface="Cormorant Infant Medium" pitchFamily="2" charset="-52"/>
              </a:rPr>
              <a:t>Interesting thing is that classic Coca-Cola version of Santa Claus, the most popular St. Nicholas representation in the world, was made by Haddon </a:t>
            </a:r>
            <a:r>
              <a:rPr lang="en-US" sz="1800" dirty="0" err="1">
                <a:latin typeface="Cormorant Infant Medium" pitchFamily="2" charset="-52"/>
                <a:ea typeface="Cormorant Infant Medium" pitchFamily="2" charset="-52"/>
              </a:rPr>
              <a:t>Sundblom</a:t>
            </a:r>
            <a:r>
              <a:rPr lang="en-US" sz="1800" dirty="0">
                <a:latin typeface="Cormorant Infant Medium" pitchFamily="2" charset="-52"/>
                <a:ea typeface="Cormorant Infant Medium" pitchFamily="2" charset="-52"/>
              </a:rPr>
              <a:t> – an American artist who is have Finnish and Swedish roots </a:t>
            </a:r>
            <a:endParaRPr lang="ru-RU" sz="1800" dirty="0">
              <a:latin typeface="Cormorant Infant Medium" pitchFamily="2" charset="-52"/>
              <a:ea typeface="Cormorant Infant Medium" pitchFamily="2" charset="-52"/>
            </a:endParaRPr>
          </a:p>
        </p:txBody>
      </p:sp>
      <p:sp>
        <p:nvSpPr>
          <p:cNvPr id="5" name="TextBox 4">
            <a:extLst>
              <a:ext uri="{FF2B5EF4-FFF2-40B4-BE49-F238E27FC236}">
                <a16:creationId xmlns:a16="http://schemas.microsoft.com/office/drawing/2014/main" xmlns="" id="{89460D2C-447D-4204-B30D-C3DA1C1AE409}"/>
              </a:ext>
            </a:extLst>
          </p:cNvPr>
          <p:cNvSpPr txBox="1"/>
          <p:nvPr/>
        </p:nvSpPr>
        <p:spPr>
          <a:xfrm>
            <a:off x="155722" y="197494"/>
            <a:ext cx="3608558" cy="9233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5400" dirty="0">
                <a:ln w="0"/>
                <a:solidFill>
                  <a:schemeClr val="accent6">
                    <a:lumMod val="75000"/>
                  </a:schemeClr>
                </a:solidFill>
                <a:effectLst>
                  <a:outerShdw blurRad="38100" dist="19050" dir="2700000" algn="tl" rotWithShape="0">
                    <a:schemeClr val="dk1">
                      <a:alpha val="40000"/>
                    </a:schemeClr>
                  </a:outerShdw>
                </a:effectLst>
                <a:latin typeface="Book Antiqua" panose="02040602050305030304" pitchFamily="18" charset="0"/>
              </a:rPr>
              <a:t>The World </a:t>
            </a:r>
            <a:endParaRPr lang="x-none" sz="4800" i="1" dirty="0">
              <a:ln w="0"/>
              <a:solidFill>
                <a:schemeClr val="accent6">
                  <a:lumMod val="75000"/>
                </a:schemeClr>
              </a:solidFill>
              <a:effectLst>
                <a:outerShdw blurRad="38100" dist="19050" dir="2700000" algn="tl" rotWithShape="0">
                  <a:schemeClr val="dk1">
                    <a:alpha val="40000"/>
                  </a:schemeClr>
                </a:outerShdw>
              </a:effectLst>
              <a:latin typeface="Book Antiqua" panose="02040602050305030304" pitchFamily="18" charset="0"/>
            </a:endParaRPr>
          </a:p>
        </p:txBody>
      </p:sp>
      <p:pic>
        <p:nvPicPr>
          <p:cNvPr id="1028" name="Picture 4" descr="Christmas in Lapland - Ski.fi">
            <a:extLst>
              <a:ext uri="{FF2B5EF4-FFF2-40B4-BE49-F238E27FC236}">
                <a16:creationId xmlns:a16="http://schemas.microsoft.com/office/drawing/2014/main" xmlns="" id="{ACF4C67F-B3B7-4AB0-BB15-1CD322C57C3C}"/>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4381" t="5993" b="17988"/>
          <a:stretch/>
        </p:blipFill>
        <p:spPr bwMode="auto">
          <a:xfrm>
            <a:off x="6553200" y="1029585"/>
            <a:ext cx="5074140" cy="2551815"/>
          </a:xfrm>
          <a:prstGeom prst="rect">
            <a:avLst/>
          </a:prstGeom>
          <a:ln>
            <a:noFill/>
          </a:ln>
          <a:effectLst/>
          <a:extLst>
            <a:ext uri="{909E8E84-426E-40DD-AFC4-6F175D3DCCD1}">
              <a14:hiddenFill xmlns:a14="http://schemas.microsoft.com/office/drawing/2010/main" xmlns="">
                <a:solidFill>
                  <a:srgbClr val="FFFFFF"/>
                </a:solidFill>
              </a14:hiddenFill>
            </a:ext>
          </a:extLst>
        </p:spPr>
      </p:pic>
      <p:sp>
        <p:nvSpPr>
          <p:cNvPr id="9" name="AutoShape 10">
            <a:extLst>
              <a:ext uri="{FF2B5EF4-FFF2-40B4-BE49-F238E27FC236}">
                <a16:creationId xmlns:a16="http://schemas.microsoft.com/office/drawing/2014/main" xmlns="" id="{A77EDF59-A406-4B2B-AC79-EFB079C7CF1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10" name="AutoShape 12">
            <a:extLst>
              <a:ext uri="{FF2B5EF4-FFF2-40B4-BE49-F238E27FC236}">
                <a16:creationId xmlns:a16="http://schemas.microsoft.com/office/drawing/2014/main" xmlns="" id="{D2A66913-A79B-4BAB-9A20-98A42AC540D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sp>
        <p:nvSpPr>
          <p:cNvPr id="11" name="AutoShape 14">
            <a:extLst>
              <a:ext uri="{FF2B5EF4-FFF2-40B4-BE49-F238E27FC236}">
                <a16:creationId xmlns:a16="http://schemas.microsoft.com/office/drawing/2014/main" xmlns="" id="{7AC12EBC-68D1-417C-9715-10DD4D44F12A}"/>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x-none"/>
          </a:p>
        </p:txBody>
      </p:sp>
      <p:pic>
        <p:nvPicPr>
          <p:cNvPr id="15" name="Рисунок 14">
            <a:extLst>
              <a:ext uri="{FF2B5EF4-FFF2-40B4-BE49-F238E27FC236}">
                <a16:creationId xmlns:a16="http://schemas.microsoft.com/office/drawing/2014/main" xmlns="" id="{8E2B7678-2E42-4434-87FD-9447049A5F81}"/>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b="18958"/>
          <a:stretch/>
        </p:blipFill>
        <p:spPr>
          <a:xfrm>
            <a:off x="152400" y="3763688"/>
            <a:ext cx="4621619" cy="3030302"/>
          </a:xfrm>
          <a:prstGeom prst="rect">
            <a:avLst/>
          </a:prstGeom>
          <a:ln>
            <a:noFill/>
          </a:ln>
          <a:effectLst/>
        </p:spPr>
      </p:pic>
      <p:sp>
        <p:nvSpPr>
          <p:cNvPr id="16" name="TextBox 15">
            <a:extLst>
              <a:ext uri="{FF2B5EF4-FFF2-40B4-BE49-F238E27FC236}">
                <a16:creationId xmlns:a16="http://schemas.microsoft.com/office/drawing/2014/main" xmlns="" id="{6C58B3D3-E04E-4232-B228-B577DCA9CBCE}"/>
              </a:ext>
            </a:extLst>
          </p:cNvPr>
          <p:cNvSpPr txBox="1"/>
          <p:nvPr/>
        </p:nvSpPr>
        <p:spPr>
          <a:xfrm>
            <a:off x="155722" y="1120823"/>
            <a:ext cx="3608558" cy="369332"/>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dirty="0">
                <a:latin typeface="Playfair Display" pitchFamily="2" charset="-52"/>
              </a:rPr>
              <a:t>Santa Clauses around the world</a:t>
            </a:r>
            <a:endParaRPr lang="x-none" dirty="0">
              <a:latin typeface="Playfair Display" pitchFamily="2" charset="-52"/>
            </a:endParaRPr>
          </a:p>
        </p:txBody>
      </p:sp>
      <p:pic>
        <p:nvPicPr>
          <p:cNvPr id="1026" name="Picture 2" descr="Flag of Finland - Wikipedia">
            <a:extLst>
              <a:ext uri="{FF2B5EF4-FFF2-40B4-BE49-F238E27FC236}">
                <a16:creationId xmlns:a16="http://schemas.microsoft.com/office/drawing/2014/main" xmlns="" id="{C328688A-61F2-4C98-885A-46609DC5970C}"/>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72941" y="192032"/>
            <a:ext cx="2175459" cy="13289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354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71101" y="230856"/>
            <a:ext cx="3566859" cy="1450305"/>
          </a:xfrm>
          <a:solidFill>
            <a:srgbClr val="AD1519"/>
          </a:solidFill>
        </p:spPr>
        <p:style>
          <a:lnRef idx="2">
            <a:schemeClr val="accent4"/>
          </a:lnRef>
          <a:fillRef idx="1">
            <a:schemeClr val="lt1"/>
          </a:fillRef>
          <a:effectRef idx="0">
            <a:schemeClr val="accent4"/>
          </a:effectRef>
          <a:fontRef idx="minor">
            <a:schemeClr val="dk1"/>
          </a:fontRef>
        </p:style>
        <p:txBody>
          <a:bodyPr>
            <a:normAutofit/>
          </a:bodyPr>
          <a:lstStyle/>
          <a:p>
            <a:pPr algn="ctr"/>
            <a:r>
              <a:rPr lang="en-US" dirty="0">
                <a:solidFill>
                  <a:srgbClr val="FABD00"/>
                </a:solidFill>
                <a:latin typeface="Crimson Pro Black" pitchFamily="2" charset="0"/>
              </a:rPr>
              <a:t>Spanish Santa Claus</a:t>
            </a:r>
            <a:endParaRPr lang="ru-RU" dirty="0">
              <a:solidFill>
                <a:srgbClr val="FABD00"/>
              </a:solidFill>
            </a:endParaRPr>
          </a:p>
        </p:txBody>
      </p:sp>
      <p:sp>
        <p:nvSpPr>
          <p:cNvPr id="3" name="Текст 2"/>
          <p:cNvSpPr>
            <a:spLocks noGrp="1"/>
          </p:cNvSpPr>
          <p:nvPr>
            <p:ph type="body" idx="1"/>
          </p:nvPr>
        </p:nvSpPr>
        <p:spPr>
          <a:xfrm>
            <a:off x="271780" y="1912442"/>
            <a:ext cx="6266180" cy="937438"/>
          </a:xfrm>
          <a:solidFill>
            <a:srgbClr val="AD1519">
              <a:alpha val="40000"/>
            </a:srgbClr>
          </a:solidFill>
        </p:spPr>
        <p:txBody>
          <a:bodyPr anchor="ctr">
            <a:normAutofit fontScale="92500" lnSpcReduction="10000"/>
          </a:bodyPr>
          <a:lstStyle/>
          <a:p>
            <a:pPr algn="just"/>
            <a:r>
              <a:rPr lang="en-US" b="0" dirty="0">
                <a:solidFill>
                  <a:schemeClr val="bg1"/>
                </a:solidFill>
                <a:latin typeface="Cormorant Infant Medium" pitchFamily="2" charset="-52"/>
                <a:ea typeface="Cormorant Infant Medium" pitchFamily="2" charset="-52"/>
              </a:rPr>
              <a:t>In Spain, not Santa Claus gives gifts, but a whole army of wizards - Magi, Pope Noel, </a:t>
            </a:r>
            <a:r>
              <a:rPr lang="en-US" b="0" dirty="0" err="1">
                <a:solidFill>
                  <a:schemeClr val="bg1"/>
                </a:solidFill>
                <a:latin typeface="Cormorant Infant Medium" pitchFamily="2" charset="-52"/>
                <a:ea typeface="Cormorant Infant Medium" pitchFamily="2" charset="-52"/>
              </a:rPr>
              <a:t>Olentsero</a:t>
            </a:r>
            <a:r>
              <a:rPr lang="en-US" b="0" dirty="0">
                <a:solidFill>
                  <a:schemeClr val="bg1"/>
                </a:solidFill>
                <a:latin typeface="Cormorant Infant Medium" pitchFamily="2" charset="-52"/>
                <a:ea typeface="Cormorant Infant Medium" pitchFamily="2" charset="-52"/>
              </a:rPr>
              <a:t> and many others.</a:t>
            </a:r>
            <a:endParaRPr lang="ru-RU" b="0" dirty="0">
              <a:solidFill>
                <a:schemeClr val="bg1"/>
              </a:solidFill>
              <a:latin typeface="Cormorant Infant Medium" pitchFamily="2" charset="-52"/>
              <a:ea typeface="Cormorant Infant Medium" pitchFamily="2" charset="-52"/>
            </a:endParaRPr>
          </a:p>
        </p:txBody>
      </p:sp>
      <p:sp>
        <p:nvSpPr>
          <p:cNvPr id="6" name="Объект 5"/>
          <p:cNvSpPr>
            <a:spLocks noGrp="1"/>
          </p:cNvSpPr>
          <p:nvPr>
            <p:ph sz="quarter" idx="4"/>
          </p:nvPr>
        </p:nvSpPr>
        <p:spPr>
          <a:xfrm>
            <a:off x="6788598" y="2546634"/>
            <a:ext cx="5266242" cy="4080510"/>
          </a:xfrm>
          <a:solidFill>
            <a:srgbClr val="AD1519">
              <a:alpha val="40000"/>
            </a:srgbClr>
          </a:solidFill>
        </p:spPr>
        <p:txBody>
          <a:bodyPr anchor="ctr">
            <a:noAutofit/>
          </a:bodyPr>
          <a:lstStyle/>
          <a:p>
            <a:pPr marL="0" indent="0" algn="just">
              <a:buNone/>
            </a:pPr>
            <a:r>
              <a:rPr lang="en-US" sz="1900" dirty="0">
                <a:solidFill>
                  <a:schemeClr val="bg1"/>
                </a:solidFill>
                <a:latin typeface="Cormorant Infant Medium" pitchFamily="2" charset="-52"/>
                <a:ea typeface="Cormorant Infant Medium" pitchFamily="2" charset="-52"/>
              </a:rPr>
              <a:t>In the province of Navarra and the Basque Country, for Christmas, gifts by obedient children are distributed by a colleague of Santa Claus named </a:t>
            </a:r>
            <a:r>
              <a:rPr lang="en-US" sz="1900" dirty="0" err="1">
                <a:solidFill>
                  <a:schemeClr val="bg1"/>
                </a:solidFill>
                <a:latin typeface="Cormorant Infant Medium" pitchFamily="2" charset="-52"/>
                <a:ea typeface="Cormorant Infant Medium" pitchFamily="2" charset="-52"/>
              </a:rPr>
              <a:t>Olentzero</a:t>
            </a:r>
            <a:r>
              <a:rPr lang="en-US" sz="1900" dirty="0">
                <a:solidFill>
                  <a:schemeClr val="bg1"/>
                </a:solidFill>
                <a:latin typeface="Cormorant Infant Medium" pitchFamily="2" charset="-52"/>
                <a:ea typeface="Cormorant Infant Medium" pitchFamily="2" charset="-52"/>
              </a:rPr>
              <a:t>. The name of this good man is literally translated as "the time of good people.</a:t>
            </a:r>
            <a:r>
              <a:rPr lang="ru-RU" sz="1900" dirty="0">
                <a:solidFill>
                  <a:schemeClr val="bg1"/>
                </a:solidFill>
                <a:latin typeface="Cormorant Infant Medium" pitchFamily="2" charset="-52"/>
                <a:ea typeface="Cormorant Infant Medium" pitchFamily="2" charset="-52"/>
              </a:rPr>
              <a:t> </a:t>
            </a:r>
            <a:r>
              <a:rPr lang="en-US" sz="1900" dirty="0">
                <a:solidFill>
                  <a:schemeClr val="bg1"/>
                </a:solidFill>
                <a:latin typeface="Cormorant Infant Medium" pitchFamily="2" charset="-52"/>
                <a:ea typeface="Cormorant Infant Medium" pitchFamily="2" charset="-52"/>
              </a:rPr>
              <a:t>«With </a:t>
            </a:r>
            <a:r>
              <a:rPr lang="en-US" sz="1900" dirty="0" err="1">
                <a:solidFill>
                  <a:schemeClr val="bg1"/>
                </a:solidFill>
                <a:latin typeface="Cormorant Infant Medium" pitchFamily="2" charset="-52"/>
                <a:ea typeface="Cormorant Infant Medium" pitchFamily="2" charset="-52"/>
              </a:rPr>
              <a:t>Olentzero</a:t>
            </a:r>
            <a:r>
              <a:rPr lang="en-US" sz="1900" dirty="0">
                <a:solidFill>
                  <a:schemeClr val="bg1"/>
                </a:solidFill>
                <a:latin typeface="Cormorant Infant Medium" pitchFamily="2" charset="-52"/>
                <a:ea typeface="Cormorant Infant Medium" pitchFamily="2" charset="-52"/>
              </a:rPr>
              <a:t>, there is always a flask with good Spanish wine, because his long working night promises not to be from the lungs. He does not climb into the fireplace, but leaves his gifts on the balcony.</a:t>
            </a:r>
            <a:r>
              <a:rPr lang="ru-RU" sz="1900" dirty="0">
                <a:solidFill>
                  <a:schemeClr val="bg1"/>
                </a:solidFill>
                <a:latin typeface="Cormorant Infant Medium" pitchFamily="2" charset="-52"/>
                <a:ea typeface="Cormorant Infant Medium" pitchFamily="2" charset="-52"/>
              </a:rPr>
              <a:t> </a:t>
            </a:r>
          </a:p>
          <a:p>
            <a:pPr marL="0" indent="0" algn="just">
              <a:buNone/>
            </a:pPr>
            <a:r>
              <a:rPr lang="en-US" sz="1900" dirty="0">
                <a:solidFill>
                  <a:schemeClr val="bg1"/>
                </a:solidFill>
                <a:latin typeface="Cormorant Infant Medium" pitchFamily="2" charset="-52"/>
                <a:ea typeface="Cormorant Infant Medium" pitchFamily="2" charset="-52"/>
              </a:rPr>
              <a:t>And in some regions of Galicia there is a legend that El </a:t>
            </a:r>
            <a:r>
              <a:rPr lang="en-US" sz="1900" dirty="0" err="1">
                <a:solidFill>
                  <a:schemeClr val="bg1"/>
                </a:solidFill>
                <a:latin typeface="Cormorant Infant Medium" pitchFamily="2" charset="-52"/>
                <a:ea typeface="Cormorant Infant Medium" pitchFamily="2" charset="-52"/>
              </a:rPr>
              <a:t>Apalpador</a:t>
            </a:r>
            <a:r>
              <a:rPr lang="en-US" sz="1900" dirty="0">
                <a:solidFill>
                  <a:schemeClr val="bg1"/>
                </a:solidFill>
                <a:latin typeface="Cormorant Infant Medium" pitchFamily="2" charset="-52"/>
                <a:ea typeface="Cormorant Infant Medium" pitchFamily="2" charset="-52"/>
              </a:rPr>
              <a:t> comes on Christmas night and feels the tummies of children. Those who, in his opinion, eats poorly, he leaves chestnuts under a pillow to get better. And with dumped children he puts coal to heat the house.</a:t>
            </a:r>
            <a:endParaRPr lang="ru-RU" sz="1900" dirty="0">
              <a:solidFill>
                <a:schemeClr val="bg1"/>
              </a:solidFill>
              <a:latin typeface="Cormorant Infant Medium" pitchFamily="2" charset="-52"/>
              <a:ea typeface="Cormorant Infant Medium" pitchFamily="2" charset="-52"/>
            </a:endParaRPr>
          </a:p>
        </p:txBody>
      </p:sp>
      <p:pic>
        <p:nvPicPr>
          <p:cNvPr id="1026" name="Picture 2" descr="http://geo-storm.ru/upload/information_system_19/2/7/2/item_2722/information_items_2722.jpg"/>
          <p:cNvPicPr>
            <a:picLocks noGrp="1" noChangeAspect="1" noChangeArrowheads="1"/>
          </p:cNvPicPr>
          <p:nvPr>
            <p:ph sz="half" idx="2"/>
          </p:nvPr>
        </p:nvPicPr>
        <p:blipFill rotWithShape="1">
          <a:blip r:embed="rId3">
            <a:extLst>
              <a:ext uri="{28A0092B-C50C-407E-A947-70E740481C1C}">
                <a14:useLocalDpi xmlns:a14="http://schemas.microsoft.com/office/drawing/2010/main" xmlns="" val="0"/>
              </a:ext>
            </a:extLst>
          </a:blip>
          <a:srcRect b="21598"/>
          <a:stretch/>
        </p:blipFill>
        <p:spPr bwMode="auto">
          <a:xfrm>
            <a:off x="271780" y="2942554"/>
            <a:ext cx="6266180" cy="3684589"/>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028" name="Picture 4" descr="https://nastroy.net/pic/images/201911/848533-1575146468.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4869" b="15023"/>
          <a:stretch/>
        </p:blipFill>
        <p:spPr bwMode="auto">
          <a:xfrm>
            <a:off x="6788598" y="230856"/>
            <a:ext cx="5131622" cy="2057400"/>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9" name="Picture 4" descr="Flag of Spain - Wikipedia">
            <a:extLst>
              <a:ext uri="{FF2B5EF4-FFF2-40B4-BE49-F238E27FC236}">
                <a16:creationId xmlns:a16="http://schemas.microsoft.com/office/drawing/2014/main" xmlns="" id="{AAF6692D-740A-435B-B95A-07585D64BA00}"/>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7020" y="230857"/>
            <a:ext cx="2175459" cy="14503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483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Заголовок 7"/>
          <p:cNvSpPr>
            <a:spLocks noGrp="1"/>
          </p:cNvSpPr>
          <p:nvPr>
            <p:ph type="title"/>
          </p:nvPr>
        </p:nvSpPr>
        <p:spPr>
          <a:xfrm rot="10800000" flipV="1">
            <a:off x="2681072" y="246097"/>
            <a:ext cx="4227311" cy="1435064"/>
          </a:xfrm>
        </p:spPr>
        <p:style>
          <a:lnRef idx="2">
            <a:schemeClr val="dk1"/>
          </a:lnRef>
          <a:fillRef idx="1">
            <a:schemeClr val="lt1"/>
          </a:fillRef>
          <a:effectRef idx="0">
            <a:schemeClr val="dk1"/>
          </a:effectRef>
          <a:fontRef idx="minor">
            <a:schemeClr val="dk1"/>
          </a:fontRef>
        </p:style>
        <p:txBody>
          <a:bodyPr>
            <a:noAutofit/>
          </a:bodyPr>
          <a:lstStyle/>
          <a:p>
            <a:pPr algn="ctr"/>
            <a:r>
              <a:rPr lang="en-US" sz="4000" dirty="0">
                <a:solidFill>
                  <a:srgbClr val="A8323A"/>
                </a:solidFill>
                <a:latin typeface="Crimson Pro Medium" pitchFamily="2" charset="0"/>
              </a:rPr>
              <a:t>Japanese</a:t>
            </a:r>
            <a:br>
              <a:rPr lang="en-US" sz="4000" dirty="0">
                <a:solidFill>
                  <a:srgbClr val="A8323A"/>
                </a:solidFill>
                <a:latin typeface="Crimson Pro Medium" pitchFamily="2" charset="0"/>
              </a:rPr>
            </a:br>
            <a:r>
              <a:rPr lang="en-US" sz="4000" dirty="0">
                <a:solidFill>
                  <a:srgbClr val="A8323A"/>
                </a:solidFill>
                <a:latin typeface="Crimson Pro Medium" pitchFamily="2" charset="0"/>
              </a:rPr>
              <a:t>Santa Claus</a:t>
            </a:r>
            <a:endParaRPr lang="ru-RU" sz="4000" dirty="0">
              <a:solidFill>
                <a:srgbClr val="A8323A"/>
              </a:solidFill>
            </a:endParaRPr>
          </a:p>
        </p:txBody>
      </p:sp>
      <p:sp>
        <p:nvSpPr>
          <p:cNvPr id="9" name="Текст 8"/>
          <p:cNvSpPr>
            <a:spLocks noGrp="1"/>
          </p:cNvSpPr>
          <p:nvPr>
            <p:ph type="body" idx="1"/>
          </p:nvPr>
        </p:nvSpPr>
        <p:spPr>
          <a:xfrm rot="10800000" flipV="1">
            <a:off x="271780" y="1803195"/>
            <a:ext cx="4309744" cy="480870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fontScale="85000" lnSpcReduction="20000"/>
          </a:bodyPr>
          <a:lstStyle/>
          <a:p>
            <a:pPr algn="just"/>
            <a:r>
              <a:rPr lang="en-US" b="0" dirty="0">
                <a:latin typeface="Cormorant Infant Medium" pitchFamily="2" charset="-52"/>
                <a:ea typeface="Cormorant Infant Medium" pitchFamily="2" charset="-52"/>
              </a:rPr>
              <a:t>For the Japanese Santa Claus, small gates made of bamboo sticks with pine branches are built in front of the houses. And richer people install dwarf pine, plum or peach blossom trees. Children dress up in new clothes to be healthy and lucky in the coming year. They play </a:t>
            </a:r>
            <a:r>
              <a:rPr lang="en-US" b="0" dirty="0" err="1">
                <a:latin typeface="Cormorant Infant Medium" pitchFamily="2" charset="-52"/>
                <a:ea typeface="Cormorant Infant Medium" pitchFamily="2" charset="-52"/>
              </a:rPr>
              <a:t>hanetsuki</a:t>
            </a:r>
            <a:r>
              <a:rPr lang="en-US" b="0" dirty="0">
                <a:latin typeface="Cormorant Infant Medium" pitchFamily="2" charset="-52"/>
                <a:ea typeface="Cormorant Infant Medium" pitchFamily="2" charset="-52"/>
              </a:rPr>
              <a:t>, participate in New Year's performances, build houses and snow figurines (weather permitting), fly kites, and at night they always put pictures of sailboats under their pillow so that they are visited by the Seven Gods of Happiness.</a:t>
            </a:r>
            <a:endParaRPr lang="ru-RU" b="0" dirty="0">
              <a:latin typeface="Cormorant Infant Medium" pitchFamily="2" charset="-52"/>
              <a:ea typeface="Cormorant Infant Medium" pitchFamily="2" charset="-52"/>
            </a:endParaRPr>
          </a:p>
        </p:txBody>
      </p:sp>
      <p:sp>
        <p:nvSpPr>
          <p:cNvPr id="11" name="Текст 10"/>
          <p:cNvSpPr>
            <a:spLocks noGrp="1"/>
          </p:cNvSpPr>
          <p:nvPr>
            <p:ph type="body" sz="quarter" idx="3"/>
          </p:nvPr>
        </p:nvSpPr>
        <p:spPr>
          <a:xfrm>
            <a:off x="7165077" y="230249"/>
            <a:ext cx="4755136" cy="2038390"/>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fontScale="85000" lnSpcReduction="20000"/>
          </a:bodyPr>
          <a:lstStyle/>
          <a:p>
            <a:r>
              <a:rPr lang="en-US" b="0" dirty="0" err="1">
                <a:latin typeface="Cormorant Infant Medium" pitchFamily="2" charset="-52"/>
                <a:ea typeface="Cormorant Infant Medium" pitchFamily="2" charset="-52"/>
              </a:rPr>
              <a:t>Segatsu-san</a:t>
            </a:r>
            <a:r>
              <a:rPr lang="en-US" b="0" dirty="0">
                <a:latin typeface="Cormorant Infant Medium" pitchFamily="2" charset="-52"/>
                <a:ea typeface="Cormorant Infant Medium" pitchFamily="2" charset="-52"/>
              </a:rPr>
              <a:t> and Oji-san In Japan, two Santa Claus compete - </a:t>
            </a:r>
            <a:r>
              <a:rPr lang="en-US" b="0" dirty="0" err="1">
                <a:latin typeface="Cormorant Infant Medium" pitchFamily="2" charset="-52"/>
                <a:ea typeface="Cormorant Infant Medium" pitchFamily="2" charset="-52"/>
              </a:rPr>
              <a:t>Segatsu-san</a:t>
            </a:r>
            <a:r>
              <a:rPr lang="en-US" b="0" dirty="0">
                <a:latin typeface="Cormorant Infant Medium" pitchFamily="2" charset="-52"/>
                <a:ea typeface="Cormorant Infant Medium" pitchFamily="2" charset="-52"/>
              </a:rPr>
              <a:t> and Oji-san. Unlike the young Oji, the traditional </a:t>
            </a:r>
            <a:r>
              <a:rPr lang="en-US" b="0" dirty="0" err="1">
                <a:latin typeface="Cormorant Infant Medium" pitchFamily="2" charset="-52"/>
                <a:ea typeface="Cormorant Infant Medium" pitchFamily="2" charset="-52"/>
              </a:rPr>
              <a:t>Shogatsu</a:t>
            </a:r>
            <a:r>
              <a:rPr lang="en-US" b="0" dirty="0">
                <a:latin typeface="Cormorant Infant Medium" pitchFamily="2" charset="-52"/>
                <a:ea typeface="Cormorant Infant Medium" pitchFamily="2" charset="-52"/>
              </a:rPr>
              <a:t>-san has to go home for a whole week, which the Japanese call "golden". </a:t>
            </a:r>
            <a:r>
              <a:rPr lang="en-US" b="0" dirty="0" err="1">
                <a:latin typeface="Cormorant Infant Medium" pitchFamily="2" charset="-52"/>
                <a:ea typeface="Cormorant Infant Medium" pitchFamily="2" charset="-52"/>
              </a:rPr>
              <a:t>Segatsu</a:t>
            </a:r>
            <a:r>
              <a:rPr lang="en-US" b="0" dirty="0">
                <a:latin typeface="Cormorant Infant Medium" pitchFamily="2" charset="-52"/>
                <a:ea typeface="Cormorant Infant Medium" pitchFamily="2" charset="-52"/>
              </a:rPr>
              <a:t>-san is dressed in a sky-blue kimono, he does not give gifts to kids, their parents do it for him. </a:t>
            </a:r>
            <a:endParaRPr lang="ru-RU" b="0" dirty="0">
              <a:latin typeface="Cormorant Infant Medium" pitchFamily="2" charset="-52"/>
              <a:ea typeface="Cormorant Infant Medium" pitchFamily="2" charset="-52"/>
            </a:endParaRPr>
          </a:p>
        </p:txBody>
      </p:sp>
      <p:pic>
        <p:nvPicPr>
          <p:cNvPr id="2050" name="Picture 2" descr="https://pix.avax.news/avaxnews/a0/19/000519a0_big.jpe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xmlns="" val="0"/>
              </a:ext>
            </a:extLst>
          </a:blip>
          <a:srcRect l="31644" t="3497" r="38972" b="24"/>
          <a:stretch/>
        </p:blipFill>
        <p:spPr bwMode="auto">
          <a:xfrm>
            <a:off x="4838218" y="1808983"/>
            <a:ext cx="2070165" cy="4921196"/>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s://www.sofija.ru/upload/medialibrary/427/4275d7abc7da1e2bb6eb55f5577317c2.jpg"/>
          <p:cNvPicPr>
            <a:picLocks noGrp="1" noChangeAspect="1" noChangeArrowheads="1"/>
          </p:cNvPicPr>
          <p:nvPr>
            <p:ph sz="quarter" idx="4"/>
          </p:nvPr>
        </p:nvPicPr>
        <p:blipFill rotWithShape="1">
          <a:blip r:embed="rId4">
            <a:extLst>
              <a:ext uri="{28A0092B-C50C-407E-A947-70E740481C1C}">
                <a14:useLocalDpi xmlns:a14="http://schemas.microsoft.com/office/drawing/2010/main" xmlns="" val="0"/>
              </a:ext>
            </a:extLst>
          </a:blip>
          <a:srcRect l="7563" t="19330" r="7563"/>
          <a:stretch/>
        </p:blipFill>
        <p:spPr bwMode="auto">
          <a:xfrm>
            <a:off x="7165077" y="2448422"/>
            <a:ext cx="4755136" cy="258776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Flag of Japan - Wikipedia">
            <a:extLst>
              <a:ext uri="{FF2B5EF4-FFF2-40B4-BE49-F238E27FC236}">
                <a16:creationId xmlns:a16="http://schemas.microsoft.com/office/drawing/2014/main" xmlns="" id="{6FD67FC5-05A0-4347-8D07-33D628E0B48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1780" y="246097"/>
            <a:ext cx="2152596" cy="14350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9954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Прямоугольник 12"/>
          <p:cNvSpPr/>
          <p:nvPr/>
        </p:nvSpPr>
        <p:spPr>
          <a:xfrm>
            <a:off x="2834621" y="230248"/>
            <a:ext cx="3496731" cy="1446550"/>
          </a:xfrm>
          <a:prstGeom prst="rect">
            <a:avLst/>
          </a:prstGeom>
          <a:solidFill>
            <a:srgbClr val="EE1C25"/>
          </a:solidFill>
        </p:spPr>
        <p:txBody>
          <a:bodyPr wrap="square">
            <a:spAutoFit/>
          </a:bodyPr>
          <a:lstStyle/>
          <a:p>
            <a:pPr algn="ctr"/>
            <a:r>
              <a:rPr lang="en-US" sz="4400" dirty="0">
                <a:solidFill>
                  <a:srgbClr val="FFFF00"/>
                </a:solidFill>
                <a:latin typeface="Crimson Pro Medium" pitchFamily="2" charset="0"/>
                <a:ea typeface="Segoe UI Black" panose="020B0A02040204020203" pitchFamily="34" charset="0"/>
              </a:rPr>
              <a:t>Chinese </a:t>
            </a:r>
          </a:p>
          <a:p>
            <a:pPr algn="ctr"/>
            <a:r>
              <a:rPr lang="en-US" sz="4400" dirty="0">
                <a:solidFill>
                  <a:srgbClr val="FFFF00"/>
                </a:solidFill>
                <a:latin typeface="Crimson Pro Medium" pitchFamily="2" charset="0"/>
                <a:ea typeface="Segoe UI Black" panose="020B0A02040204020203" pitchFamily="34" charset="0"/>
              </a:rPr>
              <a:t>Santa Claus</a:t>
            </a:r>
            <a:endParaRPr lang="ru-RU" sz="4400" dirty="0">
              <a:solidFill>
                <a:srgbClr val="FFFF00"/>
              </a:solidFill>
              <a:latin typeface="Segoe UI Black" panose="020B0A02040204020203" pitchFamily="34" charset="0"/>
              <a:ea typeface="Segoe UI Black" panose="020B0A02040204020203"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17823"/>
          <a:stretch/>
        </p:blipFill>
        <p:spPr bwMode="auto">
          <a:xfrm>
            <a:off x="336076" y="4032793"/>
            <a:ext cx="3157738" cy="2594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Прямоугольник 13"/>
          <p:cNvSpPr/>
          <p:nvPr/>
        </p:nvSpPr>
        <p:spPr>
          <a:xfrm>
            <a:off x="547503" y="1942912"/>
            <a:ext cx="3984567" cy="646331"/>
          </a:xfrm>
          <a:prstGeom prst="rect">
            <a:avLst/>
          </a:prstGeom>
        </p:spPr>
        <p:txBody>
          <a:bodyPr wrap="square">
            <a:spAutoFit/>
          </a:bodyPr>
          <a:lstStyle/>
          <a:p>
            <a:pPr algn="just"/>
            <a:endParaRPr lang="ru-RU" dirty="0"/>
          </a:p>
          <a:p>
            <a:pPr algn="ctr"/>
            <a:endParaRPr lang="ru-RU" dirty="0"/>
          </a:p>
        </p:txBody>
      </p:sp>
      <p:sp>
        <p:nvSpPr>
          <p:cNvPr id="17" name="Прямоугольник 16"/>
          <p:cNvSpPr/>
          <p:nvPr/>
        </p:nvSpPr>
        <p:spPr>
          <a:xfrm>
            <a:off x="305596" y="1921701"/>
            <a:ext cx="6025755" cy="1938992"/>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nchor="ctr">
            <a:spAutoFit/>
          </a:bodyPr>
          <a:lstStyle/>
          <a:p>
            <a:pPr algn="just"/>
            <a:r>
              <a:rPr lang="en-US" sz="2000" dirty="0">
                <a:solidFill>
                  <a:schemeClr val="bg1"/>
                </a:solidFill>
                <a:latin typeface="Cormorant Infant Medium" pitchFamily="2" charset="-52"/>
                <a:ea typeface="Cormorant Infant Medium" pitchFamily="2" charset="-52"/>
              </a:rPr>
              <a:t>Chinese Santa Claus, whose name is Shan Dan </a:t>
            </a:r>
            <a:r>
              <a:rPr lang="en-US" sz="2000" dirty="0" err="1">
                <a:solidFill>
                  <a:schemeClr val="bg1"/>
                </a:solidFill>
                <a:latin typeface="Cormorant Infant Medium" pitchFamily="2" charset="-52"/>
                <a:ea typeface="Cormorant Infant Medium" pitchFamily="2" charset="-52"/>
              </a:rPr>
              <a:t>Laozhen</a:t>
            </a:r>
            <a:r>
              <a:rPr lang="en-US" sz="2000" dirty="0">
                <a:solidFill>
                  <a:schemeClr val="bg1"/>
                </a:solidFill>
                <a:latin typeface="Cormorant Infant Medium" pitchFamily="2" charset="-52"/>
                <a:ea typeface="Cormorant Infant Medium" pitchFamily="2" charset="-52"/>
              </a:rPr>
              <a:t> (Dong Chen Lao Ren or </a:t>
            </a:r>
            <a:r>
              <a:rPr lang="en-US" sz="2000" dirty="0" err="1">
                <a:solidFill>
                  <a:schemeClr val="bg1"/>
                </a:solidFill>
                <a:latin typeface="Cormorant Infant Medium" pitchFamily="2" charset="-52"/>
                <a:ea typeface="Cormorant Infant Medium" pitchFamily="2" charset="-52"/>
              </a:rPr>
              <a:t>Sho</a:t>
            </a:r>
            <a:r>
              <a:rPr lang="en-US" sz="2000" dirty="0">
                <a:solidFill>
                  <a:schemeClr val="bg1"/>
                </a:solidFill>
                <a:latin typeface="Cormorant Infant Medium" pitchFamily="2" charset="-52"/>
                <a:ea typeface="Cormorant Infant Medium" pitchFamily="2" charset="-52"/>
              </a:rPr>
              <a:t> </a:t>
            </a:r>
            <a:r>
              <a:rPr lang="en-US" sz="2000" dirty="0" err="1">
                <a:solidFill>
                  <a:schemeClr val="bg1"/>
                </a:solidFill>
                <a:latin typeface="Cormorant Infant Medium" pitchFamily="2" charset="-52"/>
                <a:ea typeface="Cormorant Infant Medium" pitchFamily="2" charset="-52"/>
              </a:rPr>
              <a:t>Hin</a:t>
            </a:r>
            <a:r>
              <a:rPr lang="en-US" sz="2000" dirty="0">
                <a:solidFill>
                  <a:schemeClr val="bg1"/>
                </a:solidFill>
                <a:latin typeface="Cormorant Infant Medium" pitchFamily="2" charset="-52"/>
                <a:ea typeface="Cormorant Infant Medium" pitchFamily="2" charset="-52"/>
              </a:rPr>
              <a:t>).</a:t>
            </a:r>
            <a:endParaRPr lang="ru-RU" sz="2000" dirty="0">
              <a:solidFill>
                <a:schemeClr val="bg1"/>
              </a:solidFill>
              <a:latin typeface="Cormorant Infant Medium" pitchFamily="2" charset="-52"/>
              <a:ea typeface="Cormorant Infant Medium" pitchFamily="2" charset="-52"/>
            </a:endParaRPr>
          </a:p>
          <a:p>
            <a:pPr algn="just"/>
            <a:r>
              <a:rPr lang="en-US" sz="2000" dirty="0">
                <a:solidFill>
                  <a:schemeClr val="bg1"/>
                </a:solidFill>
                <a:latin typeface="Cormorant Infant Medium" pitchFamily="2" charset="-52"/>
                <a:ea typeface="Cormorant Infant Medium" pitchFamily="2" charset="-52"/>
              </a:rPr>
              <a:t>Shan Dan </a:t>
            </a:r>
            <a:r>
              <a:rPr lang="en-US" sz="2000" dirty="0" err="1">
                <a:solidFill>
                  <a:schemeClr val="bg1"/>
                </a:solidFill>
                <a:latin typeface="Cormorant Infant Medium" pitchFamily="2" charset="-52"/>
                <a:ea typeface="Cormorant Infant Medium" pitchFamily="2" charset="-52"/>
              </a:rPr>
              <a:t>Laozhen</a:t>
            </a:r>
            <a:r>
              <a:rPr lang="en-US" sz="2000" dirty="0">
                <a:solidFill>
                  <a:schemeClr val="bg1"/>
                </a:solidFill>
                <a:latin typeface="Cormorant Infant Medium" pitchFamily="2" charset="-52"/>
                <a:ea typeface="Cormorant Infant Medium" pitchFamily="2" charset="-52"/>
              </a:rPr>
              <a:t> is wearing a long red silk robe. This color is most common, however, this character can be seen in a blue and white coat. He wears a very unusual headdress of black or gold color. </a:t>
            </a:r>
            <a:endParaRPr lang="ru-RU" sz="2000" dirty="0">
              <a:solidFill>
                <a:schemeClr val="bg1"/>
              </a:solidFill>
              <a:latin typeface="Cormorant Infant Medium" pitchFamily="2" charset="-52"/>
              <a:ea typeface="Cormorant Infant Medium" pitchFamily="2" charset="-52"/>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66612" y="256928"/>
            <a:ext cx="5077099" cy="3386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Прямоугольник 17"/>
          <p:cNvSpPr/>
          <p:nvPr/>
        </p:nvSpPr>
        <p:spPr>
          <a:xfrm>
            <a:off x="3847398" y="4032793"/>
            <a:ext cx="8008526" cy="2408352"/>
          </a:xfrm>
          <a:prstGeom prst="rect">
            <a:avLst/>
          </a:prstGeom>
          <a:solidFill>
            <a:srgbClr val="000000">
              <a:alpha val="30196"/>
            </a:srgbClr>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nchor="t">
            <a:spAutoFit/>
          </a:bodyPr>
          <a:lstStyle/>
          <a:p>
            <a:pPr algn="just"/>
            <a:r>
              <a:rPr lang="en-US" sz="2150" dirty="0">
                <a:solidFill>
                  <a:schemeClr val="bg1"/>
                </a:solidFill>
                <a:latin typeface="Cormorant Infant Medium" pitchFamily="2" charset="-52"/>
                <a:ea typeface="Cormorant Infant Medium" pitchFamily="2" charset="-52"/>
              </a:rPr>
              <a:t>Shan Dan </a:t>
            </a:r>
            <a:r>
              <a:rPr lang="en-US" sz="2150" dirty="0" err="1">
                <a:solidFill>
                  <a:schemeClr val="bg1"/>
                </a:solidFill>
                <a:latin typeface="Cormorant Infant Medium" pitchFamily="2" charset="-52"/>
                <a:ea typeface="Cormorant Infant Medium" pitchFamily="2" charset="-52"/>
              </a:rPr>
              <a:t>Laozhen</a:t>
            </a:r>
            <a:r>
              <a:rPr lang="en-US" sz="2150" dirty="0">
                <a:solidFill>
                  <a:schemeClr val="bg1"/>
                </a:solidFill>
                <a:latin typeface="Cormorant Infant Medium" pitchFamily="2" charset="-52"/>
                <a:ea typeface="Cormorant Infant Medium" pitchFamily="2" charset="-52"/>
              </a:rPr>
              <a:t> brings gifts at night. It is customary to lay them out in specially hung socks. In most cases, national envelopes of red color – </a:t>
            </a:r>
            <a:r>
              <a:rPr lang="en-US" sz="2150" dirty="0" err="1">
                <a:solidFill>
                  <a:schemeClr val="bg1"/>
                </a:solidFill>
                <a:latin typeface="Cormorant Infant Medium" pitchFamily="2" charset="-52"/>
                <a:ea typeface="Cormorant Infant Medium" pitchFamily="2" charset="-52"/>
              </a:rPr>
              <a:t>laysi</a:t>
            </a:r>
            <a:r>
              <a:rPr lang="en-US" sz="2150" dirty="0">
                <a:solidFill>
                  <a:schemeClr val="bg1"/>
                </a:solidFill>
                <a:latin typeface="Cormorant Infant Medium" pitchFamily="2" charset="-52"/>
                <a:ea typeface="Cormorant Infant Medium" pitchFamily="2" charset="-52"/>
              </a:rPr>
              <a:t> are used. It is customary to put an even amount of money inside this envelope for good luck and fulfillment of all cherished desires.</a:t>
            </a:r>
            <a:endParaRPr lang="ru-RU" sz="2150" dirty="0">
              <a:solidFill>
                <a:schemeClr val="bg1"/>
              </a:solidFill>
              <a:latin typeface="Cormorant Infant Medium" pitchFamily="2" charset="-52"/>
              <a:ea typeface="Cormorant Infant Medium" pitchFamily="2" charset="-52"/>
            </a:endParaRPr>
          </a:p>
          <a:p>
            <a:pPr algn="just"/>
            <a:r>
              <a:rPr lang="en-US" sz="2150" dirty="0">
                <a:solidFill>
                  <a:schemeClr val="bg1"/>
                </a:solidFill>
                <a:latin typeface="Cormorant Infant Medium" pitchFamily="2" charset="-52"/>
                <a:ea typeface="Cormorant Infant Medium" pitchFamily="2" charset="-52"/>
              </a:rPr>
              <a:t>At the same time, it is customary to give such gifts to both children and adults. Envelopes need to be decorated as brightly as possible, add various patterns and congratulatory inscriptions.</a:t>
            </a:r>
            <a:endParaRPr lang="ru-RU" sz="2150" dirty="0">
              <a:solidFill>
                <a:schemeClr val="bg1"/>
              </a:solidFill>
              <a:latin typeface="Cormorant Infant Medium" pitchFamily="2" charset="-52"/>
              <a:ea typeface="Cormorant Infant Medium" pitchFamily="2" charset="-52"/>
            </a:endParaRPr>
          </a:p>
        </p:txBody>
      </p:sp>
      <p:pic>
        <p:nvPicPr>
          <p:cNvPr id="10" name="Picture 8">
            <a:extLst>
              <a:ext uri="{FF2B5EF4-FFF2-40B4-BE49-F238E27FC236}">
                <a16:creationId xmlns:a16="http://schemas.microsoft.com/office/drawing/2014/main" xmlns="" id="{B0F27EDA-5B27-4843-839F-C570F0725EE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1779" y="230249"/>
            <a:ext cx="2227581" cy="14843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586161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697</Words>
  <Application>Microsoft Office PowerPoint</Application>
  <PresentationFormat>Произвольный</PresentationFormat>
  <Paragraphs>20</Paragraphs>
  <Slides>4</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4</vt:i4>
      </vt:variant>
    </vt:vector>
  </HeadingPairs>
  <TitlesOfParts>
    <vt:vector size="16" baseType="lpstr">
      <vt:lpstr>Arial</vt:lpstr>
      <vt:lpstr>Crimson Pro ExtraBold</vt:lpstr>
      <vt:lpstr>Calibri</vt:lpstr>
      <vt:lpstr>Cormorant Infant Medium</vt:lpstr>
      <vt:lpstr>Arial Narrow</vt:lpstr>
      <vt:lpstr>Book Antiqua</vt:lpstr>
      <vt:lpstr>Playfair Display</vt:lpstr>
      <vt:lpstr>Crimson Pro Black</vt:lpstr>
      <vt:lpstr>Crimson Pro Medium</vt:lpstr>
      <vt:lpstr>Segoe UI Black</vt:lpstr>
      <vt:lpstr>Calibri Light</vt:lpstr>
      <vt:lpstr>Тема Office</vt:lpstr>
      <vt:lpstr>Finnish Santa Claus</vt:lpstr>
      <vt:lpstr>Spanish Santa Claus</vt:lpstr>
      <vt:lpstr>Japanese Santa Claus</vt:lpstr>
      <vt:lpstr>Слайд 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Japanese Santa Claus</dc:title>
  <dc:creator>375445358698</dc:creator>
  <cp:lastModifiedBy>Hrum</cp:lastModifiedBy>
  <cp:revision>32</cp:revision>
  <dcterms:created xsi:type="dcterms:W3CDTF">2022-12-02T17:27:51Z</dcterms:created>
  <dcterms:modified xsi:type="dcterms:W3CDTF">2022-12-19T14:15:34Z</dcterms:modified>
</cp:coreProperties>
</file>